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8" r:id="rId3"/>
    <p:sldId id="263" r:id="rId4"/>
    <p:sldId id="260" r:id="rId5"/>
    <p:sldId id="261" r:id="rId6"/>
    <p:sldId id="262" r:id="rId7"/>
    <p:sldId id="264" r:id="rId8"/>
    <p:sldId id="271" r:id="rId9"/>
    <p:sldId id="256" r:id="rId10"/>
    <p:sldId id="265" r:id="rId11"/>
    <p:sldId id="266" r:id="rId12"/>
    <p:sldId id="272" r:id="rId13"/>
    <p:sldId id="267" r:id="rId14"/>
    <p:sldId id="269" r:id="rId15"/>
    <p:sldId id="259" r:id="rId16"/>
    <p:sldId id="268" r:id="rId17"/>
    <p:sldId id="270" r:id="rId18"/>
    <p:sldId id="257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1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752D0-688D-4E6A-9E50-C9BA0E3B1ADC}" type="datetimeFigureOut">
              <a:rPr lang="es-ES" smtClean="0"/>
              <a:t>29/11/2017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5F4CC-DA04-433C-8B87-B2EED6DCBE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688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0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15565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0221E8-F03D-4BE1-8DA9-F25C6447C358}" type="slidenum">
              <a:rPr kumimoji="0" lang="es-E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5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683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0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15565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0221E8-F03D-4BE1-8DA9-F25C6447C358}" type="slidenum">
              <a:rPr lang="es-ES" altLang="es-ES">
                <a:solidFill>
                  <a:srgbClr val="000000"/>
                </a:solidFill>
              </a:rPr>
              <a:pPr/>
              <a:t>17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21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A54B-CA5F-47FA-8AA3-B7AB48072E07}" type="datetimeFigureOut">
              <a:rPr lang="es-ES" smtClean="0"/>
              <a:t>29/11/2017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AC51-EAE0-43B9-9E91-5DAB4CFC83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0176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A54B-CA5F-47FA-8AA3-B7AB48072E07}" type="datetimeFigureOut">
              <a:rPr lang="es-ES" smtClean="0"/>
              <a:t>29/11/2017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AC51-EAE0-43B9-9E91-5DAB4CFC83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329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A54B-CA5F-47FA-8AA3-B7AB48072E07}" type="datetimeFigureOut">
              <a:rPr lang="es-ES" smtClean="0"/>
              <a:t>29/11/2017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AC51-EAE0-43B9-9E91-5DAB4CFC83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1991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35DBCF-96B0-44C2-A284-C59033D07716}" type="datetime1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29/11/2017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303030">
                  <a:lumMod val="90000"/>
                  <a:lumOff val="10000"/>
                </a:srgbClr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>
                <a:ln>
                  <a:noFill/>
                </a:ln>
                <a:solidFill>
                  <a:srgbClr val="303030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Vicerrectorado de Estudiantes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7C738D-D962-4922-9FA6-EC1F7877C8A8}" type="slidenum"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mpact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Impac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72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8F9B61-DB72-47BA-A47E-CE44A367CDA8}" type="datetime1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29/11/2017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303030">
                  <a:lumMod val="90000"/>
                  <a:lumOff val="10000"/>
                </a:srgbClr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>
                <a:ln>
                  <a:noFill/>
                </a:ln>
                <a:solidFill>
                  <a:srgbClr val="303030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Vicerrectorado de Estudiantes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BADFF-9B6D-4804-8F2B-72BA88ED375C}" type="slidenum"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mpact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Impac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756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A303BF-3F0E-4212-9331-879DF260EFD3}" type="datetime1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29/11/2017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303030">
                  <a:lumMod val="90000"/>
                  <a:lumOff val="10000"/>
                </a:srgbClr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>
                <a:ln>
                  <a:noFill/>
                </a:ln>
                <a:solidFill>
                  <a:srgbClr val="303030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Vicerrectorado de Estudiantes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564DD8-B36B-4B24-B762-3D75CE790971}" type="slidenum"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mpact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Impac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821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B12489-B559-4F59-A59D-84C76DE0D45A}" type="datetime1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29/11/2017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303030">
                  <a:lumMod val="90000"/>
                  <a:lumOff val="10000"/>
                </a:srgbClr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>
                <a:ln>
                  <a:noFill/>
                </a:ln>
                <a:solidFill>
                  <a:srgbClr val="303030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Vicerrectorado de Estudiantes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A0BC9F-5EF5-4089-80BA-6792AE8D9599}" type="slidenum"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mpact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Impac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257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B45560-F71D-40DA-A001-FE45C670E61C}" type="datetime1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29/11/2017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303030">
                  <a:lumMod val="90000"/>
                  <a:lumOff val="10000"/>
                </a:srgbClr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>
                <a:ln>
                  <a:noFill/>
                </a:ln>
                <a:solidFill>
                  <a:srgbClr val="303030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Vicerrectorado de Estudiantes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232D5E-3564-436B-9ABF-EF17B1784D4C}" type="slidenum"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mpact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Impac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026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A80C8D-2B8B-4876-A7BD-634E706519C9}" type="datetime1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29/11/2017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303030">
                  <a:lumMod val="90000"/>
                  <a:lumOff val="10000"/>
                </a:srgbClr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>
                <a:ln>
                  <a:noFill/>
                </a:ln>
                <a:solidFill>
                  <a:srgbClr val="303030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Vicerrectorado de Estudiantes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425023-7714-4806-9E2F-7DCD7CC6A98A}" type="slidenum"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mpact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Impac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680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08AD0E-8E56-403C-8853-7F7421C170F1}" type="datetime1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29/11/2017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303030">
                  <a:lumMod val="90000"/>
                  <a:lumOff val="10000"/>
                </a:srgbClr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>
                <a:ln>
                  <a:noFill/>
                </a:ln>
                <a:solidFill>
                  <a:srgbClr val="303030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Vicerrectorado de Estudiantes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FAF697-9FF0-4055-983B-ADB48D162569}" type="slidenum"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mpact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Impac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556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450980-EA94-4D9B-BE94-2849BD2846E2}" type="datetime1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29/11/2017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303030">
                  <a:lumMod val="90000"/>
                  <a:lumOff val="10000"/>
                </a:srgbClr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>
                <a:ln>
                  <a:noFill/>
                </a:ln>
                <a:solidFill>
                  <a:srgbClr val="303030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Vicerrectorado de Estudiantes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CF530C-E24F-4D29-B73D-CB7D1CC8CB0D}" type="slidenum"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mpact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Impac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21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A54B-CA5F-47FA-8AA3-B7AB48072E07}" type="datetimeFigureOut">
              <a:rPr lang="es-ES" smtClean="0"/>
              <a:t>29/11/2017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AC51-EAE0-43B9-9E91-5DAB4CFC83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0677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B258EF-E917-4B1C-AE07-A3CECA19FAB2}" type="datetime1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29/11/2017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303030">
                  <a:lumMod val="90000"/>
                  <a:lumOff val="10000"/>
                </a:srgbClr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>
                <a:ln>
                  <a:noFill/>
                </a:ln>
                <a:solidFill>
                  <a:srgbClr val="303030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Vicerrectorado de Estudiantes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9E6C66-C2DC-4BD8-8F3E-EB7A687239A8}" type="slidenum"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mpact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Impac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20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C6C06D-0BA7-4582-B219-7AD2FBF8FCE8}" type="datetime1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29/11/2017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303030">
                  <a:lumMod val="90000"/>
                  <a:lumOff val="10000"/>
                </a:srgbClr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>
                <a:ln>
                  <a:noFill/>
                </a:ln>
                <a:solidFill>
                  <a:srgbClr val="303030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Vicerrectorado de Estudiantes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9B5597-1F70-412F-B0E2-22290551F27B}" type="slidenum"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mpact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Impac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415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68420C-6BAC-46FA-AFE3-439F771B5FF3}" type="datetime1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29/11/2017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303030">
                  <a:lumMod val="90000"/>
                  <a:lumOff val="10000"/>
                </a:srgbClr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>
                <a:ln>
                  <a:noFill/>
                </a:ln>
                <a:solidFill>
                  <a:srgbClr val="303030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Vicerrectorado de Estudiantes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743D19-761D-432E-8182-E52C37A4EAB5}" type="slidenum"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mpact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Impac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47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A54B-CA5F-47FA-8AA3-B7AB48072E07}" type="datetimeFigureOut">
              <a:rPr lang="es-ES" smtClean="0"/>
              <a:t>29/11/2017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AC51-EAE0-43B9-9E91-5DAB4CFC83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51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A54B-CA5F-47FA-8AA3-B7AB48072E07}" type="datetimeFigureOut">
              <a:rPr lang="es-ES" smtClean="0"/>
              <a:t>29/11/2017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AC51-EAE0-43B9-9E91-5DAB4CFC83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573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A54B-CA5F-47FA-8AA3-B7AB48072E07}" type="datetimeFigureOut">
              <a:rPr lang="es-ES" smtClean="0"/>
              <a:t>29/11/2017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AC51-EAE0-43B9-9E91-5DAB4CFC83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335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A54B-CA5F-47FA-8AA3-B7AB48072E07}" type="datetimeFigureOut">
              <a:rPr lang="es-ES" smtClean="0"/>
              <a:t>29/11/2017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AC51-EAE0-43B9-9E91-5DAB4CFC83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37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A54B-CA5F-47FA-8AA3-B7AB48072E07}" type="datetimeFigureOut">
              <a:rPr lang="es-ES" smtClean="0"/>
              <a:t>29/11/2017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AC51-EAE0-43B9-9E91-5DAB4CFC83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41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A54B-CA5F-47FA-8AA3-B7AB48072E07}" type="datetimeFigureOut">
              <a:rPr lang="es-ES" smtClean="0"/>
              <a:t>29/11/2017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AC51-EAE0-43B9-9E91-5DAB4CFC83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76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A54B-CA5F-47FA-8AA3-B7AB48072E07}" type="datetimeFigureOut">
              <a:rPr lang="es-ES" smtClean="0"/>
              <a:t>29/11/2017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AC51-EAE0-43B9-9E91-5DAB4CFC83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600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0A54B-CA5F-47FA-8AA3-B7AB48072E07}" type="datetimeFigureOut">
              <a:rPr lang="es-ES" smtClean="0"/>
              <a:t>29/11/2017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5AC51-EAE0-43B9-9E91-5DAB4CFC83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234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1E1E2"/>
            </a:gs>
            <a:gs pos="100000">
              <a:srgbClr val="AAAAA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303030">
                    <a:lumMod val="90000"/>
                    <a:lumOff val="10000"/>
                  </a:srgb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E91A7E-3E66-4133-9E44-819A759F664F}" type="datetime1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29/11/2017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303030">
                  <a:lumMod val="90000"/>
                  <a:lumOff val="10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303030">
                    <a:lumMod val="90000"/>
                    <a:lumOff val="10000"/>
                  </a:srgbClr>
                </a:solidFill>
                <a:latin typeface="Times New Roman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>
                <a:ln>
                  <a:noFill/>
                </a:ln>
                <a:solidFill>
                  <a:srgbClr val="303030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Vicerrectorado de Estudiantes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EF768-9D17-47CE-9AFB-EF099E2261EB}" type="slidenum"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06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Título"/>
          <p:cNvSpPr>
            <a:spLocks noGrp="1"/>
          </p:cNvSpPr>
          <p:nvPr>
            <p:ph type="ctrTitle"/>
          </p:nvPr>
        </p:nvSpPr>
        <p:spPr>
          <a:xfrm>
            <a:off x="1365813" y="1112882"/>
            <a:ext cx="6140053" cy="15240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s-ES" altLang="es-ES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Discapacidad,  Necesidades Educativas Especiales y </a:t>
            </a:r>
            <a:r>
              <a:rPr lang="es-ES" alt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Universidad</a:t>
            </a:r>
            <a:endParaRPr lang="es-ES" altLang="es-ES" sz="3600" b="1" dirty="0" smtClean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152580" name="Picture 1" descr="C:\Users\megrocha\Desktop\Marca UCM logo negr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6826" y="3958545"/>
            <a:ext cx="1064127" cy="97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pbs.twimg.com/profile_images/722021835005640704/CmHnfnx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896" y="4698546"/>
            <a:ext cx="1139784" cy="113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608452" y="3948135"/>
            <a:ext cx="504971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S" altLang="es-ES" sz="24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Julio Contreras Rodríguez</a:t>
            </a:r>
          </a:p>
          <a:p>
            <a:pPr>
              <a:lnSpc>
                <a:spcPct val="150000"/>
              </a:lnSpc>
            </a:pPr>
            <a:r>
              <a:rPr lang="es-ES" sz="1600" i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-Vicerrector Estudiantes</a:t>
            </a:r>
          </a:p>
          <a:p>
            <a:endParaRPr lang="es-ES" sz="1600" i="1" dirty="0" smtClean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endParaRPr lang="es-ES" sz="1600" i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s-ES" sz="1600" i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-Secretario Ejecutivo sectorial Asuntos Estudiantiles - CRUE</a:t>
            </a:r>
            <a:endParaRPr lang="es-E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8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91921" y="276380"/>
            <a:ext cx="8154367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es-ES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-RD310/2016 </a:t>
            </a:r>
            <a:r>
              <a:rPr lang="es-ES" altLang="es-ES" sz="17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que regula evaluaciones finales de secundaria y bachillerato aboga por la igualdad de oportunidades, la no discriminación y la accesibilidad universal (</a:t>
            </a:r>
            <a:r>
              <a:rPr lang="es-ES" altLang="es-ES" sz="17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art.8.2</a:t>
            </a:r>
            <a:r>
              <a:rPr lang="es-ES" altLang="es-ES" sz="17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).</a:t>
            </a:r>
          </a:p>
          <a:p>
            <a:pPr algn="just"/>
            <a:endParaRPr lang="es-ES" altLang="es-ES" sz="17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altLang="es-ES" sz="17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-</a:t>
            </a:r>
            <a:r>
              <a:rPr lang="es-ES" altLang="es-ES" sz="17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 </a:t>
            </a:r>
            <a:r>
              <a:rPr lang="es-ES" altLang="es-ES" sz="17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refiere específicamente </a:t>
            </a:r>
            <a:r>
              <a:rPr lang="es-ES" altLang="es-ES" sz="17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al alumnado que presente </a:t>
            </a:r>
            <a:r>
              <a:rPr lang="es-ES" altLang="es-ES" sz="1700" dirty="0" err="1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necesidade</a:t>
            </a:r>
            <a:r>
              <a:rPr lang="es-ES" altLang="es-ES" sz="17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específicas de apoyo educativo, y habla de medidas tales como </a:t>
            </a:r>
            <a:r>
              <a:rPr lang="es-ES" altLang="es-ES" sz="17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adaptaciones de tiempos, formatos </a:t>
            </a:r>
            <a:r>
              <a:rPr lang="es-ES" altLang="es-ES" sz="1700" b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especiales…</a:t>
            </a:r>
            <a:r>
              <a:rPr lang="es-ES" altLang="es-ES" sz="17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endParaRPr lang="es-ES" altLang="es-ES" sz="17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altLang="es-ES" sz="17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- </a:t>
            </a:r>
            <a:r>
              <a:rPr lang="es-ES" altLang="es-ES" sz="17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Pero este artículo </a:t>
            </a:r>
            <a:r>
              <a:rPr lang="es-ES" altLang="es-ES" sz="17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no habla nada en relación con una evaluación “no ciega</a:t>
            </a:r>
            <a:r>
              <a:rPr lang="es-ES" altLang="es-ES" sz="17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” de algunos estudiantes. </a:t>
            </a:r>
            <a:r>
              <a:rPr lang="es-ES" altLang="es-ES" sz="17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 </a:t>
            </a:r>
            <a:r>
              <a:rPr lang="es-ES" altLang="es-ES" sz="17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hecho en este mismo RD (</a:t>
            </a:r>
            <a:r>
              <a:rPr lang="es-ES" altLang="es-ES" sz="17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art. 9</a:t>
            </a:r>
            <a:r>
              <a:rPr lang="es-ES" altLang="es-ES" sz="17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) se indica que “se deben adoptar </a:t>
            </a:r>
            <a:r>
              <a:rPr lang="es-ES" altLang="es-ES" sz="17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medidas para </a:t>
            </a:r>
            <a:r>
              <a:rPr lang="es-ES" altLang="es-ES" sz="17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garantizar la custodia y confidencialidad de las pruebas, así como para </a:t>
            </a:r>
            <a:r>
              <a:rPr lang="es-ES" altLang="es-ES" sz="1700" b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asegurar </a:t>
            </a:r>
            <a:r>
              <a:rPr lang="es-ES" altLang="es-ES" sz="17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el carácter anónimo de los datos de los estudiantes en la fase de </a:t>
            </a:r>
            <a:r>
              <a:rPr lang="es-ES" altLang="es-ES" sz="1700" b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corrección </a:t>
            </a:r>
            <a:r>
              <a:rPr lang="es-ES" altLang="es-ES" sz="17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y calificación de las pruebas</a:t>
            </a:r>
            <a:r>
              <a:rPr lang="es-ES" altLang="es-ES" sz="17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”.</a:t>
            </a:r>
            <a:endParaRPr lang="es-ES" altLang="es-ES" sz="17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51" y="3426105"/>
            <a:ext cx="4647214" cy="310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3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91922" y="3162051"/>
            <a:ext cx="8154366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es-ES" sz="17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-Orden </a:t>
            </a:r>
            <a:r>
              <a:rPr lang="es-ES" altLang="es-ES" sz="17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ECD 1941/2016 </a:t>
            </a:r>
            <a:r>
              <a:rPr lang="es-ES" altLang="es-ES" sz="17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 22 diciembre, en su art. 8.4 dice que </a:t>
            </a:r>
            <a:r>
              <a:rPr lang="es-ES" altLang="es-ES" sz="17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la evaluación del alumnado con necesidades educativas especiales </a:t>
            </a:r>
            <a:r>
              <a:rPr lang="es-ES" altLang="es-ES" sz="1700" b="1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derivadas de discapacidad </a:t>
            </a:r>
            <a:r>
              <a:rPr lang="es-ES" altLang="es-ES" sz="17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tomará como referencia las adaptaciones curriculares realizadas para el mismo a lo largo de la etapa</a:t>
            </a:r>
            <a:r>
              <a:rPr lang="es-ES" altLang="es-ES" sz="17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es-ES" altLang="es-ES" sz="17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altLang="es-ES" sz="17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-Diversas </a:t>
            </a:r>
            <a:r>
              <a:rPr lang="es-ES" altLang="es-ES" sz="17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normas autonómicas </a:t>
            </a:r>
            <a:r>
              <a:rPr lang="es-ES" altLang="es-ES" sz="17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establecen que la determinación de las necesidades educativas especiales requerirá la emisión de un dictamen o resolución correspondiente (en relación con el dictamen de escolarización que refleja el art 73 LOE 2/2006) y algunos especifican la necesidad de aportación de dictamen emitido por facultativo </a:t>
            </a:r>
            <a:r>
              <a:rPr lang="es-ES" altLang="es-ES" sz="17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colegiado. </a:t>
            </a:r>
            <a:endParaRPr lang="es-ES" altLang="es-ES" sz="1700" dirty="0" smtClean="0">
              <a:solidFill>
                <a:srgbClr val="FF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/>
            <a:endParaRPr lang="es-ES" altLang="es-ES" sz="17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altLang="es-ES" sz="17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-</a:t>
            </a:r>
            <a:r>
              <a:rPr lang="es-ES" altLang="es-ES" sz="17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Las adaptaciones varían según la comunidad autónoma</a:t>
            </a:r>
            <a:r>
              <a:rPr lang="es-ES" altLang="es-ES" sz="1700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s-ES" altLang="es-ES" sz="17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Dichas </a:t>
            </a:r>
            <a:r>
              <a:rPr lang="es-ES" altLang="es-ES" sz="17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adaptaciones y deben guardan relación con las establecidas en etapa educativa anterior (RD412/2014, art. </a:t>
            </a:r>
            <a:r>
              <a:rPr lang="es-ES" altLang="es-ES" sz="17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5.2; RD310/2016</a:t>
            </a:r>
            <a:r>
              <a:rPr lang="es-ES" altLang="es-ES" sz="17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art. </a:t>
            </a:r>
            <a:r>
              <a:rPr lang="es-ES" altLang="es-ES" sz="17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8; Orden ECD1941/2016 ). </a:t>
            </a:r>
            <a:r>
              <a:rPr lang="es-ES" altLang="es-ES" sz="17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Normalmente </a:t>
            </a:r>
            <a:r>
              <a:rPr lang="es-ES" altLang="es-ES" sz="17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son </a:t>
            </a:r>
            <a:r>
              <a:rPr lang="es-ES" altLang="es-ES" sz="17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adaptación del espacio, tiempo extra, y una fuente de letra más grande</a:t>
            </a:r>
            <a:r>
              <a:rPr lang="es-ES" altLang="es-ES" sz="17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en los exámenes acceso</a:t>
            </a:r>
            <a:r>
              <a:rPr lang="es-ES" altLang="es-ES" sz="17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  <a:endParaRPr lang="es-ES" altLang="es-ES" sz="17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486" y="231494"/>
            <a:ext cx="4882854" cy="274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3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53971" y="387752"/>
            <a:ext cx="79923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altLang="es-ES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-</a:t>
            </a:r>
            <a:r>
              <a:rPr lang="es-ES" altLang="es-ES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En algunas comunidades otras adaptaciones, como </a:t>
            </a:r>
            <a:r>
              <a:rPr lang="es-ES" altLang="es-ES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que </a:t>
            </a:r>
            <a:r>
              <a:rPr lang="es-ES" altLang="es-ES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NO penalizan (parcial o totalmente) las faltas de ortografía </a:t>
            </a:r>
            <a:r>
              <a:rPr lang="es-ES" altLang="es-ES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en los </a:t>
            </a:r>
            <a:r>
              <a:rPr lang="es-ES" altLang="es-ES" b="1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estudiantes con dislexia</a:t>
            </a:r>
            <a:r>
              <a:rPr lang="es-ES" altLang="es-ES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" altLang="es-ES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(Cataluña, Aragón, Valencia, Extremadura, Baleares, Murcia, País Vasco, </a:t>
            </a:r>
            <a:r>
              <a:rPr lang="es-ES" altLang="es-ES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Asturias…). </a:t>
            </a:r>
            <a:endParaRPr lang="es-ES" altLang="es-ES" dirty="0" smtClean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s-ES" altLang="es-ES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altLang="es-ES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-</a:t>
            </a:r>
            <a:r>
              <a:rPr lang="es-ES" altLang="es-ES" b="1" dirty="0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En </a:t>
            </a:r>
            <a:r>
              <a:rPr lang="es-ES" altLang="es-ES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otras no se produce </a:t>
            </a:r>
            <a:r>
              <a:rPr lang="es-ES" altLang="es-ES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esta cuestión </a:t>
            </a:r>
            <a:r>
              <a:rPr lang="es-ES" altLang="es-ES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(Madrid, Cantabria, Castilla-León, Navarra…) por no figurar como adaptación en etapa educativa anterior y/o por </a:t>
            </a:r>
            <a:r>
              <a:rPr lang="es-ES" altLang="es-ES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entender que se tiene que garantizar el </a:t>
            </a:r>
            <a:r>
              <a:rPr lang="es-ES" altLang="es-ES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anonimato (</a:t>
            </a:r>
            <a:r>
              <a:rPr lang="es-ES" altLang="es-ES" b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art. </a:t>
            </a:r>
            <a:r>
              <a:rPr lang="es-ES" altLang="es-ES" b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9, </a:t>
            </a:r>
            <a:r>
              <a:rPr lang="es-ES" altLang="es-ES" b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RD310/2016</a:t>
            </a:r>
            <a:r>
              <a:rPr lang="es-ES" altLang="es-ES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) por parte de tribunales, </a:t>
            </a:r>
            <a:r>
              <a:rPr lang="es-ES" altLang="es-ES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y criterios generales y particulares en la </a:t>
            </a:r>
            <a:r>
              <a:rPr lang="es-ES" altLang="es-ES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corrección, </a:t>
            </a:r>
            <a:r>
              <a:rPr lang="es-ES" altLang="es-ES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y en las distintas fases de la calificación y </a:t>
            </a:r>
            <a:r>
              <a:rPr lang="es-ES" altLang="es-ES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reclamaciones como recoge la norma </a:t>
            </a:r>
            <a:r>
              <a:rPr lang="es-ES" altLang="es-ES" sz="14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(La identificación del examen como “especial” </a:t>
            </a:r>
            <a:r>
              <a:rPr lang="es-ES" altLang="es-ES" sz="14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antes o después del examen no </a:t>
            </a:r>
            <a:r>
              <a:rPr lang="es-ES" altLang="es-ES" sz="14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procede y puede condicionar la evaluación</a:t>
            </a:r>
            <a:r>
              <a:rPr lang="es-ES" altLang="es-ES" sz="14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...)</a:t>
            </a:r>
          </a:p>
          <a:p>
            <a:pPr algn="just">
              <a:lnSpc>
                <a:spcPct val="150000"/>
              </a:lnSpc>
            </a:pPr>
            <a:endParaRPr lang="es-ES" altLang="es-ES" sz="1600" dirty="0" smtClean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altLang="es-ES" sz="1600" b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Estas diferencias generan presión en responsables de la prueba de acceso a la universidad, recursos, denuncias…</a:t>
            </a:r>
            <a:endParaRPr lang="es-ES" altLang="es-E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58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45626" y="347237"/>
            <a:ext cx="819487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altLang="es-ES" sz="1700" dirty="0" smtClean="0"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s-ES" altLang="es-ES" sz="1700" b="1" dirty="0" smtClean="0">
                <a:ea typeface="Tahoma" panose="020B0604030504040204" pitchFamily="34" charset="0"/>
                <a:cs typeface="Tahoma" panose="020B0604030504040204" pitchFamily="34" charset="0"/>
              </a:rPr>
              <a:t>Convención </a:t>
            </a:r>
            <a:r>
              <a:rPr lang="es-ES" altLang="es-ES" sz="1700" b="1" dirty="0">
                <a:ea typeface="Tahoma" panose="020B0604030504040204" pitchFamily="34" charset="0"/>
                <a:cs typeface="Tahoma" panose="020B0604030504040204" pitchFamily="34" charset="0"/>
              </a:rPr>
              <a:t>naciones </a:t>
            </a:r>
            <a:r>
              <a:rPr lang="es-ES" altLang="es-ES" sz="1700" b="1" dirty="0" smtClean="0">
                <a:ea typeface="Tahoma" panose="020B0604030504040204" pitchFamily="34" charset="0"/>
                <a:cs typeface="Tahoma" panose="020B0604030504040204" pitchFamily="34" charset="0"/>
              </a:rPr>
              <a:t>unidas </a:t>
            </a:r>
            <a:r>
              <a:rPr lang="es-ES" altLang="es-ES" sz="1700" b="1" dirty="0">
                <a:ea typeface="Tahoma" panose="020B0604030504040204" pitchFamily="34" charset="0"/>
                <a:cs typeface="Tahoma" panose="020B0604030504040204" pitchFamily="34" charset="0"/>
              </a:rPr>
              <a:t>personas con </a:t>
            </a:r>
            <a:r>
              <a:rPr lang="es-ES" altLang="es-ES" sz="1700" b="1" dirty="0" smtClean="0">
                <a:ea typeface="Tahoma" panose="020B0604030504040204" pitchFamily="34" charset="0"/>
                <a:cs typeface="Tahoma" panose="020B0604030504040204" pitchFamily="34" charset="0"/>
              </a:rPr>
              <a:t>discapacidad 2006</a:t>
            </a:r>
            <a:r>
              <a:rPr lang="es-ES" altLang="es-ES" sz="1700" dirty="0" smtClean="0">
                <a:ea typeface="Tahoma" panose="020B0604030504040204" pitchFamily="34" charset="0"/>
                <a:cs typeface="Tahoma" panose="020B0604030504040204" pitchFamily="34" charset="0"/>
              </a:rPr>
              <a:t> y ratificado por España en nov de 2007 (BOE 21 abril 2008). Artículo 2, sobre la discriminación por discapacidad y ajustes razonables</a:t>
            </a:r>
            <a:endParaRPr lang="es-ES" altLang="es-ES" sz="17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es-ES" sz="17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700" dirty="0" smtClean="0"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s-ES" sz="1700" b="1" dirty="0" smtClean="0">
                <a:ea typeface="Tahoma" panose="020B0604030504040204" pitchFamily="34" charset="0"/>
                <a:cs typeface="Tahoma" panose="020B0604030504040204" pitchFamily="34" charset="0"/>
              </a:rPr>
              <a:t>RDL 1/2013 ley general de derechos de personas con </a:t>
            </a:r>
            <a:r>
              <a:rPr lang="es-ES" sz="1700" b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discapaciad</a:t>
            </a:r>
            <a:r>
              <a:rPr lang="es-ES" sz="1700" b="1" dirty="0" smtClean="0">
                <a:ea typeface="Tahoma" panose="020B0604030504040204" pitchFamily="34" charset="0"/>
                <a:cs typeface="Tahoma" panose="020B0604030504040204" pitchFamily="34" charset="0"/>
              </a:rPr>
              <a:t> y de su inclusión social </a:t>
            </a:r>
            <a:r>
              <a:rPr lang="es-ES" sz="1700" dirty="0" smtClean="0"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s-ES" sz="17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boe</a:t>
            </a:r>
            <a:r>
              <a:rPr lang="es-ES" sz="1700" dirty="0" smtClean="0">
                <a:ea typeface="Tahoma" panose="020B0604030504040204" pitchFamily="34" charset="0"/>
                <a:cs typeface="Tahoma" panose="020B0604030504040204" pitchFamily="34" charset="0"/>
              </a:rPr>
              <a:t> 3 dic 2013): </a:t>
            </a:r>
            <a:r>
              <a:rPr lang="es-ES" sz="1700" b="1" dirty="0" smtClean="0">
                <a:ea typeface="Tahoma" panose="020B0604030504040204" pitchFamily="34" charset="0"/>
                <a:cs typeface="Tahoma" panose="020B0604030504040204" pitchFamily="34" charset="0"/>
              </a:rPr>
              <a:t>Art. 2.M. </a:t>
            </a:r>
            <a:r>
              <a:rPr lang="es-ES" sz="1700" dirty="0" smtClean="0">
                <a:ea typeface="Tahoma" panose="020B0604030504040204" pitchFamily="34" charset="0"/>
                <a:cs typeface="Tahoma" panose="020B0604030504040204" pitchFamily="34" charset="0"/>
              </a:rPr>
              <a:t>ajustes razonables; </a:t>
            </a:r>
            <a:r>
              <a:rPr lang="es-ES" sz="1700" b="1" dirty="0" smtClean="0">
                <a:ea typeface="Tahoma" panose="020B0604030504040204" pitchFamily="34" charset="0"/>
                <a:cs typeface="Tahoma" panose="020B0604030504040204" pitchFamily="34" charset="0"/>
              </a:rPr>
              <a:t>Art.18</a:t>
            </a:r>
            <a:r>
              <a:rPr lang="es-ES" sz="1700" dirty="0" smtClean="0">
                <a:ea typeface="Tahoma" panose="020B0604030504040204" pitchFamily="34" charset="0"/>
                <a:cs typeface="Tahoma" panose="020B0604030504040204" pitchFamily="34" charset="0"/>
              </a:rPr>
              <a:t>, derecho a educación inclusiva; </a:t>
            </a:r>
            <a:r>
              <a:rPr lang="es-ES" sz="1700" b="1" dirty="0" smtClean="0">
                <a:ea typeface="Tahoma" panose="020B0604030504040204" pitchFamily="34" charset="0"/>
                <a:cs typeface="Tahoma" panose="020B0604030504040204" pitchFamily="34" charset="0"/>
              </a:rPr>
              <a:t>Art. 63</a:t>
            </a:r>
            <a:r>
              <a:rPr lang="es-ES" sz="1700" dirty="0" smtClean="0">
                <a:ea typeface="Tahoma" panose="020B0604030504040204" pitchFamily="34" charset="0"/>
                <a:cs typeface="Tahoma" panose="020B0604030504040204" pitchFamily="34" charset="0"/>
              </a:rPr>
              <a:t>, vulneración derecho a igualdad por no realizar ajustes razonables; </a:t>
            </a:r>
            <a:r>
              <a:rPr lang="es-ES" sz="1700" b="1" dirty="0" smtClean="0">
                <a:ea typeface="Tahoma" panose="020B0604030504040204" pitchFamily="34" charset="0"/>
                <a:cs typeface="Tahoma" panose="020B0604030504040204" pitchFamily="34" charset="0"/>
              </a:rPr>
              <a:t>Art. 66</a:t>
            </a:r>
            <a:r>
              <a:rPr lang="es-ES" sz="1700" dirty="0" smtClean="0">
                <a:ea typeface="Tahoma" panose="020B0604030504040204" pitchFamily="34" charset="0"/>
                <a:cs typeface="Tahoma" panose="020B0604030504040204" pitchFamily="34" charset="0"/>
              </a:rPr>
              <a:t>, medidas contra la discriminación; </a:t>
            </a:r>
            <a:r>
              <a:rPr lang="es-ES" sz="1700" b="1" dirty="0" smtClean="0">
                <a:ea typeface="Tahoma" panose="020B0604030504040204" pitchFamily="34" charset="0"/>
                <a:cs typeface="Tahoma" panose="020B0604030504040204" pitchFamily="34" charset="0"/>
              </a:rPr>
              <a:t>Art. 81</a:t>
            </a:r>
            <a:r>
              <a:rPr lang="es-ES" sz="1700" dirty="0" smtClean="0">
                <a:ea typeface="Tahoma" panose="020B0604030504040204" pitchFamily="34" charset="0"/>
                <a:cs typeface="Tahoma" panose="020B0604030504040204" pitchFamily="34" charset="0"/>
              </a:rPr>
              <a:t>, infracciones graves como la negativa a la adopción de ajuste </a:t>
            </a:r>
            <a:r>
              <a:rPr lang="es-ES" sz="1700" dirty="0" smtClean="0">
                <a:ea typeface="Tahoma" panose="020B0604030504040204" pitchFamily="34" charset="0"/>
                <a:cs typeface="Tahoma" panose="020B0604030504040204" pitchFamily="34" charset="0"/>
              </a:rPr>
              <a:t>razonable…Hay </a:t>
            </a:r>
            <a:r>
              <a:rPr lang="es-ES" sz="1700" dirty="0" smtClean="0">
                <a:ea typeface="Tahoma" panose="020B0604030504040204" pitchFamily="34" charset="0"/>
                <a:cs typeface="Tahoma" panose="020B0604030504040204" pitchFamily="34" charset="0"/>
              </a:rPr>
              <a:t>jurisprudencia, p.ej. Audiencia nacional en 2009, sobre </a:t>
            </a:r>
            <a:r>
              <a:rPr lang="es-ES" sz="1700" b="1" dirty="0" smtClean="0">
                <a:ea typeface="Tahoma" panose="020B0604030504040204" pitchFamily="34" charset="0"/>
                <a:cs typeface="Tahoma" panose="020B0604030504040204" pitchFamily="34" charset="0"/>
              </a:rPr>
              <a:t>modificaciones y </a:t>
            </a:r>
            <a:r>
              <a:rPr lang="es-ES" b="1" dirty="0" smtClean="0">
                <a:ea typeface="Tahoma" panose="020B0604030504040204" pitchFamily="34" charset="0"/>
                <a:cs typeface="Tahoma" panose="020B0604030504040204" pitchFamily="34" charset="0"/>
              </a:rPr>
              <a:t>ajustes razonables</a:t>
            </a:r>
            <a:r>
              <a:rPr lang="es-ES" sz="1700" dirty="0" smtClean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ES" sz="17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700" dirty="0" smtClean="0"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s-ES" sz="1700" b="1" dirty="0" smtClean="0">
                <a:ea typeface="Tahoma" panose="020B0604030504040204" pitchFamily="34" charset="0"/>
                <a:cs typeface="Tahoma" panose="020B0604030504040204" pitchFamily="34" charset="0"/>
              </a:rPr>
              <a:t>Ya hay recursos de </a:t>
            </a:r>
            <a:r>
              <a:rPr lang="es-ES" sz="1700" b="1" dirty="0" smtClean="0">
                <a:ea typeface="Tahoma" panose="020B0604030504040204" pitchFamily="34" charset="0"/>
                <a:cs typeface="Tahoma" panose="020B0604030504040204" pitchFamily="34" charset="0"/>
              </a:rPr>
              <a:t>CERMI </a:t>
            </a:r>
            <a:r>
              <a:rPr lang="es-ES" sz="1700" dirty="0" smtClean="0">
                <a:ea typeface="Tahoma" panose="020B0604030504040204" pitchFamily="34" charset="0"/>
                <a:cs typeface="Tahoma" panose="020B0604030504040204" pitchFamily="34" charset="0"/>
              </a:rPr>
              <a:t>en nombre de algún estudiante solicitando se realicen dichos ajustes razonables en la prueba acceso </a:t>
            </a:r>
            <a:r>
              <a:rPr lang="es-ES" sz="17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EvAU</a:t>
            </a:r>
            <a:r>
              <a:rPr lang="es-ES" sz="1700" dirty="0" smtClean="0">
                <a:ea typeface="Tahoma" panose="020B0604030504040204" pitchFamily="34" charset="0"/>
                <a:cs typeface="Tahoma" panose="020B0604030504040204" pitchFamily="34" charset="0"/>
              </a:rPr>
              <a:t>, equiparando la dislexia (sin acreditar discapacidad) con la discapacidad que está recogida en dicha convención de naciones </a:t>
            </a:r>
            <a:r>
              <a:rPr lang="es-ES" sz="1700" dirty="0" smtClean="0">
                <a:ea typeface="Tahoma" panose="020B0604030504040204" pitchFamily="34" charset="0"/>
                <a:cs typeface="Tahoma" panose="020B0604030504040204" pitchFamily="34" charset="0"/>
              </a:rPr>
              <a:t>unidas…</a:t>
            </a:r>
            <a:endParaRPr lang="es-ES" sz="17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87" y="1177061"/>
            <a:ext cx="7187878" cy="387108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38224" y="187616"/>
            <a:ext cx="84205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altLang="es-ES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Admisión</a:t>
            </a:r>
            <a:r>
              <a:rPr lang="es-ES" altLang="es-ES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s-E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la Universidad </a:t>
            </a:r>
            <a:r>
              <a:rPr lang="es-ES" altLang="es-ES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s-ES" altLang="es-E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personas con discapacidad y NEE: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21802" y="5433536"/>
            <a:ext cx="7581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los </a:t>
            </a:r>
            <a:r>
              <a:rPr lang="es-E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12264 matriculados </a:t>
            </a:r>
            <a:r>
              <a:rPr lang="es-E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hacer la </a:t>
            </a:r>
            <a:r>
              <a:rPr lang="es-E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EvAU</a:t>
            </a:r>
            <a:r>
              <a:rPr lang="es-E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el año 2017 en la UCM </a:t>
            </a:r>
            <a:r>
              <a:rPr lang="es-E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477</a:t>
            </a:r>
            <a:r>
              <a:rPr lang="es-E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solicitaron </a:t>
            </a:r>
            <a:r>
              <a:rPr lang="es-E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adaptación, </a:t>
            </a:r>
            <a:r>
              <a:rPr lang="es-E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408 con NEE </a:t>
            </a:r>
            <a:r>
              <a:rPr lang="es-E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(el 3,32% del total) y  </a:t>
            </a:r>
            <a:r>
              <a:rPr lang="es-E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69 con </a:t>
            </a:r>
            <a:r>
              <a:rPr lang="es-E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discapacidad </a:t>
            </a:r>
            <a:r>
              <a:rPr lang="es-E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(0,5% del total).</a:t>
            </a:r>
            <a:endParaRPr lang="es-E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19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0861" y="423285"/>
            <a:ext cx="792865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es-ES" sz="2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Situación </a:t>
            </a:r>
            <a:r>
              <a:rPr lang="es-ES" altLang="es-ES" sz="2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la Admisión a la Universidad:</a:t>
            </a:r>
          </a:p>
          <a:p>
            <a:pPr algn="just"/>
            <a:r>
              <a:rPr lang="es-ES" altLang="es-E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ES" altLang="es-ES" sz="1700" dirty="0" smtClean="0">
                <a:ea typeface="Tahoma" panose="020B0604030504040204" pitchFamily="34" charset="0"/>
                <a:cs typeface="Tahoma" panose="020B0604030504040204" pitchFamily="34" charset="0"/>
              </a:rPr>
              <a:t>-A. Personas </a:t>
            </a:r>
            <a:r>
              <a:rPr lang="es-ES" altLang="es-ES" sz="1700" dirty="0">
                <a:ea typeface="Tahoma" panose="020B0604030504040204" pitchFamily="34" charset="0"/>
                <a:cs typeface="Tahoma" panose="020B0604030504040204" pitchFamily="34" charset="0"/>
              </a:rPr>
              <a:t>con discapacidad reconocida</a:t>
            </a:r>
          </a:p>
          <a:p>
            <a:pPr algn="just"/>
            <a:r>
              <a:rPr lang="es-ES" altLang="es-ES" sz="1700" dirty="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ES" altLang="es-ES" sz="1700" dirty="0" smtClean="0">
                <a:ea typeface="Tahoma" panose="020B0604030504040204" pitchFamily="34" charset="0"/>
                <a:cs typeface="Tahoma" panose="020B0604030504040204" pitchFamily="34" charset="0"/>
              </a:rPr>
              <a:t>-B. Personas </a:t>
            </a:r>
            <a:r>
              <a:rPr lang="es-ES" altLang="es-ES" sz="1700" dirty="0"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s-ES" altLang="es-ES" sz="17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NEEs</a:t>
            </a:r>
            <a:endParaRPr lang="es-ES" altLang="es-ES" sz="17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s-ES" altLang="es-ES" sz="17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ES" altLang="es-ES" sz="17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PROBLEMA</a:t>
            </a:r>
            <a:r>
              <a:rPr lang="es-ES" altLang="es-ES" sz="170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" altLang="es-ES" sz="1700" dirty="0" smtClean="0">
                <a:ea typeface="Tahoma" panose="020B0604030504040204" pitchFamily="34" charset="0"/>
                <a:cs typeface="Tahoma" panose="020B0604030504040204" pitchFamily="34" charset="0"/>
              </a:rPr>
              <a:t>el cupo reserva admisión para personas con discapacidad y </a:t>
            </a:r>
            <a:r>
              <a:rPr lang="es-ES" altLang="es-ES" sz="1700" b="1" dirty="0" smtClean="0">
                <a:ea typeface="Tahoma" panose="020B0604030504040204" pitchFamily="34" charset="0"/>
                <a:cs typeface="Tahoma" panose="020B0604030504040204" pitchFamily="34" charset="0"/>
              </a:rPr>
              <a:t>escrito Defensora del Pueblo</a:t>
            </a:r>
            <a:r>
              <a:rPr lang="es-ES" altLang="es-ES" sz="1700" dirty="0" smtClean="0">
                <a:ea typeface="Tahoma" panose="020B0604030504040204" pitchFamily="34" charset="0"/>
                <a:cs typeface="Tahoma" panose="020B0604030504040204" pitchFamily="34" charset="0"/>
              </a:rPr>
              <a:t> sobre la forma de acreditar las circunstancias personales de discapacidad para acceder al cupo.</a:t>
            </a:r>
            <a:endParaRPr lang="es-ES" altLang="es-ES" sz="17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4" r="6404"/>
          <a:stretch/>
        </p:blipFill>
        <p:spPr>
          <a:xfrm>
            <a:off x="2251276" y="3119772"/>
            <a:ext cx="4624088" cy="35799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947"/>
          <a:stretch/>
        </p:blipFill>
        <p:spPr>
          <a:xfrm>
            <a:off x="2945759" y="2433566"/>
            <a:ext cx="3436880" cy="57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3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99326" y="214129"/>
            <a:ext cx="827589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altLang="es-ES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Respuestas de </a:t>
            </a:r>
            <a:r>
              <a:rPr lang="es-ES" altLang="es-ES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Universidades:</a:t>
            </a:r>
            <a:endParaRPr lang="es-ES" altLang="es-ES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altLang="es-E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alt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s-ES" altLang="es-E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cuestión no trata del Acceso sino de la Admisión</a:t>
            </a:r>
            <a:r>
              <a:rPr lang="es-ES" alt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Todas </a:t>
            </a:r>
            <a:r>
              <a:rPr lang="es-ES" altLang="es-E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universidades vienen </a:t>
            </a:r>
            <a:r>
              <a:rPr lang="es-ES" alt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aplicando </a:t>
            </a:r>
            <a:r>
              <a:rPr lang="es-ES" altLang="es-E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artículo 26 del RD412/2016 en relación con un cupo para aquellas personas que acreditan más del 33% de discapacidad.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-Dicho artículo indica que los estudiantes con discapacidad deberán presentar certificado de calificación y reconocimiento del grado de discapacidad expedido por el órgano competente en cada comunidad, luego </a:t>
            </a:r>
            <a:r>
              <a:rPr lang="es-E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cuestión del procedimiento de acreditación entendemos NO corresponde a las universidades</a:t>
            </a:r>
            <a:r>
              <a:rPr lang="es-E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s-E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dificultad de algunas </a:t>
            </a:r>
            <a:r>
              <a:rPr lang="es-ES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NEEs</a:t>
            </a:r>
            <a:r>
              <a:rPr lang="es-E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acreditar </a:t>
            </a:r>
            <a:r>
              <a:rPr lang="es-E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tienen necesidades asociadas a discapacidad pasa por solicitar acreditación habitual o que alguien defina nueva.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s-E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Este tema se trató ampliamente en el seno de </a:t>
            </a:r>
            <a:r>
              <a:rPr lang="es-ES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AsuntosEstudiantiles</a:t>
            </a:r>
            <a:r>
              <a:rPr lang="es-E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-CRUE</a:t>
            </a:r>
            <a:r>
              <a:rPr lang="es-E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 en uno de sus plenos (27abril) se acordó iniciar un estudio y reflexión para ver la situación de los estudiantes con NEE y su situación de cara a la admisión en la universidad, así como los procesos de acreditación.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s-E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Entendemos que el cupo del art26 tiene una finalidad concreta para atender a personas </a:t>
            </a:r>
            <a:r>
              <a:rPr lang="es-E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discapacidad, </a:t>
            </a:r>
            <a:r>
              <a:rPr lang="es-E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son más v</a:t>
            </a:r>
            <a:r>
              <a:rPr lang="es-E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ulnerables, y forma </a:t>
            </a:r>
            <a:r>
              <a:rPr lang="es-E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parte de un ajuste razonable definido para la discapacidad, y a partir de un % concreto, y no </a:t>
            </a:r>
            <a:r>
              <a:rPr lang="es-E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puede ni debe </a:t>
            </a:r>
            <a:r>
              <a:rPr lang="es-E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ocuparse por un colectivo diferente. </a:t>
            </a:r>
            <a:r>
              <a:rPr lang="es-ES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debe buscar otra solución que no pase por “compartir” ese cupo.</a:t>
            </a:r>
            <a:endParaRPr lang="es-ES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398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587" y="3051007"/>
            <a:ext cx="4353097" cy="326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27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28753" y="1086010"/>
            <a:ext cx="8645856" cy="5461107"/>
            <a:chOff x="228753" y="1086010"/>
            <a:chExt cx="8645856" cy="5461107"/>
          </a:xfrm>
        </p:grpSpPr>
        <p:sp>
          <p:nvSpPr>
            <p:cNvPr id="2" name="Rectángulo 1"/>
            <p:cNvSpPr/>
            <p:nvPr/>
          </p:nvSpPr>
          <p:spPr>
            <a:xfrm>
              <a:off x="228753" y="1086010"/>
              <a:ext cx="8645856" cy="1295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b="1" dirty="0" smtClean="0">
                  <a:ea typeface="Tahoma" panose="020B0604030504040204" pitchFamily="34" charset="0"/>
                  <a:cs typeface="Tahoma" panose="020B0604030504040204" pitchFamily="34" charset="0"/>
                </a:rPr>
                <a:t>La </a:t>
              </a:r>
              <a:r>
                <a:rPr lang="es-ES" b="1" dirty="0">
                  <a:ea typeface="Tahoma" panose="020B0604030504040204" pitchFamily="34" charset="0"/>
                  <a:cs typeface="Tahoma" panose="020B0604030504040204" pitchFamily="34" charset="0"/>
                </a:rPr>
                <a:t>dimensión social del EEES </a:t>
              </a:r>
              <a:r>
                <a:rPr lang="es-ES" dirty="0">
                  <a:ea typeface="Tahoma" panose="020B0604030504040204" pitchFamily="34" charset="0"/>
                  <a:cs typeface="Tahoma" panose="020B0604030504040204" pitchFamily="34" charset="0"/>
                </a:rPr>
                <a:t>implica la necesidad de que, todos los colectivos, independientemente de sus circunstancias personales o sociales, tengan la oportunidad de acceder a la Universidad y terminar con éxito los estudios</a:t>
              </a:r>
              <a:r>
                <a:rPr lang="es-ES" dirty="0" smtClean="0"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s-ES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5618" y="2832811"/>
              <a:ext cx="5572125" cy="3714306"/>
            </a:xfrm>
            <a:prstGeom prst="rect">
              <a:avLst/>
            </a:prstGeom>
          </p:spPr>
        </p:pic>
      </p:grpSp>
      <p:sp>
        <p:nvSpPr>
          <p:cNvPr id="5" name="Rectángulo 4"/>
          <p:cNvSpPr/>
          <p:nvPr/>
        </p:nvSpPr>
        <p:spPr>
          <a:xfrm>
            <a:off x="85284" y="252279"/>
            <a:ext cx="1965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s-ES" b="1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Introduccion</a:t>
            </a:r>
            <a:endParaRPr lang="es-ES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567094" y="353027"/>
            <a:ext cx="8223877" cy="6389313"/>
            <a:chOff x="567094" y="515073"/>
            <a:chExt cx="8223877" cy="6389313"/>
          </a:xfrm>
        </p:grpSpPr>
        <p:sp>
          <p:nvSpPr>
            <p:cNvPr id="3" name="Rectángulo 2"/>
            <p:cNvSpPr/>
            <p:nvPr/>
          </p:nvSpPr>
          <p:spPr>
            <a:xfrm>
              <a:off x="567094" y="3118734"/>
              <a:ext cx="8223877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sz="1600" dirty="0">
                  <a:ea typeface="Tahoma" panose="020B0604030504040204" pitchFamily="34" charset="0"/>
                  <a:cs typeface="Tahoma" panose="020B0604030504040204" pitchFamily="34" charset="0"/>
                </a:rPr>
                <a:t>El Parlamento Europeo pide, en el marco de la </a:t>
              </a:r>
              <a:r>
                <a:rPr lang="es-ES" sz="1600" b="1" dirty="0">
                  <a:ea typeface="Tahoma" panose="020B0604030504040204" pitchFamily="34" charset="0"/>
                  <a:cs typeface="Tahoma" panose="020B0604030504040204" pitchFamily="34" charset="0"/>
                </a:rPr>
                <a:t>declaración de Bolonia de 1999 </a:t>
              </a:r>
              <a:r>
                <a:rPr lang="es-ES" sz="1600" dirty="0">
                  <a:ea typeface="Tahoma" panose="020B0604030504040204" pitchFamily="34" charset="0"/>
                  <a:cs typeface="Tahoma" panose="020B0604030504040204" pitchFamily="34" charset="0"/>
                </a:rPr>
                <a:t>y a la vista de diversos informes, directivas, declaraciones y comunicados, que se realicen esfuerzos para mejorar la inclusión social con acceso abierto y equitativo para todos. </a:t>
              </a:r>
              <a:r>
                <a:rPr lang="es-ES" sz="1600" b="1" dirty="0">
                  <a:ea typeface="Tahoma" panose="020B0604030504040204" pitchFamily="34" charset="0"/>
                  <a:cs typeface="Tahoma" panose="020B0604030504040204" pitchFamily="34" charset="0"/>
                </a:rPr>
                <a:t>Necesario seguir avanzando </a:t>
              </a:r>
              <a:r>
                <a:rPr lang="es-ES" sz="1600" dirty="0">
                  <a:ea typeface="Tahoma" panose="020B0604030504040204" pitchFamily="34" charset="0"/>
                  <a:cs typeface="Tahoma" panose="020B0604030504040204" pitchFamily="34" charset="0"/>
                </a:rPr>
                <a:t>en el apoyo de los estudiantes menos representados en las universidades españolas</a:t>
              </a:r>
            </a:p>
            <a:p>
              <a:pPr algn="just">
                <a:lnSpc>
                  <a:spcPct val="150000"/>
                </a:lnSpc>
              </a:pPr>
              <a:endParaRPr lang="es-ES" sz="1600" dirty="0"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s-ES" sz="1600" dirty="0">
                  <a:ea typeface="Tahoma" panose="020B0604030504040204" pitchFamily="34" charset="0"/>
                  <a:cs typeface="Tahoma" panose="020B0604030504040204" pitchFamily="34" charset="0"/>
                </a:rPr>
                <a:t>Por tanto, en el acceso a la Educación Superior se han de trabajar las capacidades de los estudiantes de grupos infrarrepresentados y facilitarles las condiciones necesarias para finalizar sus estudios. Esto supone tener que </a:t>
              </a:r>
              <a:r>
                <a:rPr lang="es-ES" sz="1600" b="1" dirty="0">
                  <a:solidFill>
                    <a:srgbClr val="C0000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mejorar el entorno de aprendizaje, eliminar todas las barreras al estudio y crear las condiciones económicas apropiadas</a:t>
              </a:r>
              <a:r>
                <a:rPr lang="es-ES" sz="1600" b="1" dirty="0"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1600" dirty="0">
                  <a:ea typeface="Tahoma" panose="020B0604030504040204" pitchFamily="34" charset="0"/>
                  <a:cs typeface="Tahoma" panose="020B0604030504040204" pitchFamily="34" charset="0"/>
                </a:rPr>
                <a:t>para que los estudiantes se beneficien de las oportunidades de estudio a todos los niveles.</a:t>
              </a:r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777" y="515073"/>
              <a:ext cx="4567983" cy="2569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645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82084" y="3230280"/>
            <a:ext cx="8182047" cy="3378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altLang="es-ES" sz="16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-</a:t>
            </a:r>
            <a:r>
              <a:rPr lang="es-ES" altLang="es-ES" sz="1600" b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Incremento progresivo </a:t>
            </a:r>
            <a:r>
              <a:rPr lang="es-ES" altLang="es-ES" sz="16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en el número de matrículas de personas con discapacidad en la universidad, por distintas razones: más conciencia del colectivo sobre derechos y posibilidades, legislación con más derechos, impulso de la administración, movimiento asociativo y empeño de las universidades por mejorar sus servicios de atención a la diversidad y mejorar trabajo en red.</a:t>
            </a:r>
          </a:p>
          <a:p>
            <a:pPr algn="just">
              <a:lnSpc>
                <a:spcPct val="150000"/>
              </a:lnSpc>
            </a:pPr>
            <a:endParaRPr lang="es-ES" altLang="es-ES" sz="1600" dirty="0" smtClean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altLang="es-ES" sz="16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-Personas con discapacidad aumenta su número en la universidad pública en estos años: más de </a:t>
            </a:r>
            <a:r>
              <a:rPr lang="es-ES" altLang="es-ES" sz="1600" b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17.600 estudiantes </a:t>
            </a:r>
            <a:r>
              <a:rPr lang="es-ES" altLang="es-ES" sz="16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en 2015/16, un </a:t>
            </a:r>
            <a:r>
              <a:rPr lang="es-ES" altLang="es-ES" sz="1600" b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1,7% del total</a:t>
            </a:r>
            <a:r>
              <a:rPr lang="es-ES" altLang="es-ES" sz="16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y aunque suponían en 2011/12 solo el 1.1%.</a:t>
            </a:r>
            <a:r>
              <a:rPr lang="es-ES" altLang="es-ES" sz="16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" altLang="es-ES" sz="16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En las universidades privadas </a:t>
            </a:r>
            <a:r>
              <a:rPr lang="es-ES" altLang="es-ES" sz="1600" b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 mantienen en el 1,1%. </a:t>
            </a:r>
            <a:r>
              <a:rPr lang="es-ES" altLang="es-ES" sz="16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Sobre todo elevado su número en las Universidades a distancia, donde suponen el </a:t>
            </a:r>
            <a:r>
              <a:rPr lang="es-ES" altLang="es-ES" sz="1600" b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3,3% </a:t>
            </a:r>
            <a:r>
              <a:rPr lang="es-ES" altLang="es-ES" sz="16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del estudiantado.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82084" y="408537"/>
            <a:ext cx="3884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Estudiantes </a:t>
            </a:r>
            <a:r>
              <a:rPr lang="es-ES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discapacidad</a:t>
            </a:r>
            <a:endParaRPr lang="es-ES" u="sng" dirty="0"/>
          </a:p>
        </p:txBody>
      </p:sp>
      <p:grpSp>
        <p:nvGrpSpPr>
          <p:cNvPr id="7" name="Grupo 6"/>
          <p:cNvGrpSpPr/>
          <p:nvPr/>
        </p:nvGrpSpPr>
        <p:grpSpPr>
          <a:xfrm>
            <a:off x="343187" y="925384"/>
            <a:ext cx="8274164" cy="5256134"/>
            <a:chOff x="343187" y="925384"/>
            <a:chExt cx="8274164" cy="5256134"/>
          </a:xfrm>
        </p:grpSpPr>
        <p:sp>
          <p:nvSpPr>
            <p:cNvPr id="3" name="Rectángulo 2"/>
            <p:cNvSpPr/>
            <p:nvPr/>
          </p:nvSpPr>
          <p:spPr>
            <a:xfrm>
              <a:off x="343187" y="925384"/>
              <a:ext cx="8274164" cy="1900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1600" b="1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Apoyos existentes para el </a:t>
              </a:r>
              <a:r>
                <a:rPr lang="es-ES" sz="1600" b="1" dirty="0" smtClean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acceso/admisión </a:t>
              </a:r>
              <a:r>
                <a:rPr lang="es-ES" sz="1600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a estudios de </a:t>
              </a:r>
              <a:r>
                <a:rPr lang="es-ES" sz="1600" dirty="0" smtClean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estudiantes con discapacidad:</a:t>
              </a:r>
              <a:endParaRPr lang="es-ES" sz="16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s-ES" sz="1600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-Reserva de cupos de matrícula</a:t>
              </a:r>
            </a:p>
            <a:p>
              <a:pPr>
                <a:lnSpc>
                  <a:spcPct val="150000"/>
                </a:lnSpc>
              </a:pPr>
              <a:r>
                <a:rPr lang="es-ES" sz="1600" dirty="0" smtClean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- </a:t>
              </a:r>
              <a:r>
                <a:rPr lang="es-ES" sz="1600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Exención total o parcial de tasas</a:t>
              </a:r>
            </a:p>
            <a:p>
              <a:pPr>
                <a:lnSpc>
                  <a:spcPct val="150000"/>
                </a:lnSpc>
              </a:pPr>
              <a:r>
                <a:rPr lang="es-ES" sz="1600" dirty="0" smtClean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- </a:t>
              </a:r>
              <a:r>
                <a:rPr lang="es-ES" sz="1600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Eliminación de barreras arquitectónicas: rampas de acceso, </a:t>
              </a:r>
              <a:r>
                <a:rPr lang="es-ES" sz="1600" dirty="0" smtClean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ascensores, etc</a:t>
              </a:r>
              <a:r>
                <a:rPr lang="es-ES" sz="1600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s-ES" sz="1600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- Oficinas de información para estudiantes con discapacidad</a:t>
              </a: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155" y="3028864"/>
              <a:ext cx="5629739" cy="3152654"/>
            </a:xfrm>
            <a:prstGeom prst="rect">
              <a:avLst/>
            </a:prstGeom>
          </p:spPr>
        </p:pic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107" y="547307"/>
            <a:ext cx="3992657" cy="265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8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0" t="34429" r="10665" b="12672"/>
          <a:stretch/>
        </p:blipFill>
        <p:spPr bwMode="auto">
          <a:xfrm>
            <a:off x="1690465" y="2749074"/>
            <a:ext cx="5892960" cy="330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74665" y="742254"/>
            <a:ext cx="764957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Ejemplo de Universidades, la </a:t>
            </a:r>
            <a:r>
              <a:rPr lang="es-ES" altLang="es-ES" b="1" u="sng" dirty="0">
                <a:ea typeface="Tahoma" panose="020B0604030504040204" pitchFamily="34" charset="0"/>
                <a:cs typeface="Tahoma" panose="020B0604030504040204" pitchFamily="34" charset="0"/>
              </a:rPr>
              <a:t>UCM</a:t>
            </a:r>
            <a:r>
              <a:rPr lang="es-ES" altLang="es-ES" dirty="0" smtClean="0"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es-ES" altLang="es-E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altLang="es-ES" dirty="0"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s-ES" altLang="es-ES" u="sng" dirty="0">
                <a:ea typeface="Tahoma" panose="020B0604030504040204" pitchFamily="34" charset="0"/>
                <a:cs typeface="Tahoma" panose="020B0604030504040204" pitchFamily="34" charset="0"/>
              </a:rPr>
              <a:t>Curso 2008/09 </a:t>
            </a:r>
            <a:r>
              <a:rPr lang="es-ES" altLang="es-ES" dirty="0">
                <a:ea typeface="Tahoma" panose="020B0604030504040204" pitchFamily="34" charset="0"/>
                <a:cs typeface="Tahoma" panose="020B0604030504040204" pitchFamily="34" charset="0"/>
              </a:rPr>
              <a:t>son el </a:t>
            </a:r>
            <a:r>
              <a:rPr lang="es-ES" altLang="es-ES" b="1" dirty="0">
                <a:ea typeface="Tahoma" panose="020B0604030504040204" pitchFamily="34" charset="0"/>
                <a:cs typeface="Tahoma" panose="020B0604030504040204" pitchFamily="34" charset="0"/>
              </a:rPr>
              <a:t>0,72%</a:t>
            </a:r>
            <a:r>
              <a:rPr lang="es-ES" altLang="es-ES" dirty="0">
                <a:ea typeface="Tahoma" panose="020B0604030504040204" pitchFamily="34" charset="0"/>
                <a:cs typeface="Tahoma" panose="020B0604030504040204" pitchFamily="34" charset="0"/>
              </a:rPr>
              <a:t>, 628 estudiantes, </a:t>
            </a:r>
            <a:r>
              <a:rPr lang="es-ES" altLang="es-ES" dirty="0" smtClean="0">
                <a:ea typeface="Tahoma" panose="020B0604030504040204" pitchFamily="34" charset="0"/>
                <a:cs typeface="Tahoma" panose="020B0604030504040204" pitchFamily="34" charset="0"/>
              </a:rPr>
              <a:t>299 hombres </a:t>
            </a:r>
            <a:r>
              <a:rPr lang="es-ES" altLang="es-ES" dirty="0">
                <a:ea typeface="Tahoma" panose="020B0604030504040204" pitchFamily="34" charset="0"/>
                <a:cs typeface="Tahoma" panose="020B0604030504040204" pitchFamily="34" charset="0"/>
              </a:rPr>
              <a:t>y </a:t>
            </a:r>
            <a:r>
              <a:rPr lang="es-ES" altLang="es-ES" dirty="0" smtClean="0">
                <a:ea typeface="Tahoma" panose="020B0604030504040204" pitchFamily="34" charset="0"/>
                <a:cs typeface="Tahoma" panose="020B0604030504040204" pitchFamily="34" charset="0"/>
              </a:rPr>
              <a:t>329 mujeres</a:t>
            </a:r>
            <a:endParaRPr lang="es-ES" altLang="es-E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altLang="es-ES" dirty="0"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s-ES" altLang="es-ES" u="sng" dirty="0">
                <a:ea typeface="Tahoma" panose="020B0604030504040204" pitchFamily="34" charset="0"/>
                <a:cs typeface="Tahoma" panose="020B0604030504040204" pitchFamily="34" charset="0"/>
              </a:rPr>
              <a:t>Curso 2015/16 </a:t>
            </a:r>
            <a:r>
              <a:rPr lang="es-ES" altLang="es-ES" dirty="0">
                <a:ea typeface="Tahoma" panose="020B0604030504040204" pitchFamily="34" charset="0"/>
                <a:cs typeface="Tahoma" panose="020B0604030504040204" pitchFamily="34" charset="0"/>
              </a:rPr>
              <a:t>son el </a:t>
            </a:r>
            <a:r>
              <a:rPr lang="es-ES" altLang="es-ES" b="1" dirty="0" smtClean="0">
                <a:ea typeface="Tahoma" panose="020B0604030504040204" pitchFamily="34" charset="0"/>
                <a:cs typeface="Tahoma" panose="020B0604030504040204" pitchFamily="34" charset="0"/>
              </a:rPr>
              <a:t>0,97%</a:t>
            </a:r>
            <a:r>
              <a:rPr lang="es-ES" altLang="es-ES" dirty="0" smtClean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s-ES" altLang="es-ES" dirty="0">
                <a:ea typeface="Tahoma" panose="020B0604030504040204" pitchFamily="34" charset="0"/>
                <a:cs typeface="Tahoma" panose="020B0604030504040204" pitchFamily="34" charset="0"/>
              </a:rPr>
              <a:t>748 estudiantes, </a:t>
            </a:r>
            <a:r>
              <a:rPr lang="es-ES" altLang="es-ES" dirty="0" smtClean="0">
                <a:ea typeface="Tahoma" panose="020B0604030504040204" pitchFamily="34" charset="0"/>
                <a:cs typeface="Tahoma" panose="020B0604030504040204" pitchFamily="34" charset="0"/>
              </a:rPr>
              <a:t>328 hombres </a:t>
            </a:r>
            <a:r>
              <a:rPr lang="es-ES" altLang="es-ES" dirty="0">
                <a:ea typeface="Tahoma" panose="020B0604030504040204" pitchFamily="34" charset="0"/>
                <a:cs typeface="Tahoma" panose="020B0604030504040204" pitchFamily="34" charset="0"/>
              </a:rPr>
              <a:t>y </a:t>
            </a:r>
            <a:r>
              <a:rPr lang="es-ES" altLang="es-ES" dirty="0" smtClean="0">
                <a:ea typeface="Tahoma" panose="020B0604030504040204" pitchFamily="34" charset="0"/>
                <a:cs typeface="Tahoma" panose="020B0604030504040204" pitchFamily="34" charset="0"/>
              </a:rPr>
              <a:t>420mujeres. </a:t>
            </a:r>
            <a:r>
              <a:rPr lang="es-ES" altLang="es-ES" dirty="0" smtClean="0">
                <a:ea typeface="Tahoma" panose="020B0604030504040204" pitchFamily="34" charset="0"/>
                <a:cs typeface="Tahoma" panose="020B0604030504040204" pitchFamily="34" charset="0"/>
              </a:rPr>
              <a:t>Solo 320 solicitan algú</a:t>
            </a:r>
            <a:r>
              <a:rPr lang="es-ES" altLang="es-ES" dirty="0" smtClean="0">
                <a:ea typeface="Tahoma" panose="020B0604030504040204" pitchFamily="34" charset="0"/>
                <a:cs typeface="Tahoma" panose="020B0604030504040204" pitchFamily="34" charset="0"/>
              </a:rPr>
              <a:t>n tipo de </a:t>
            </a:r>
            <a:r>
              <a:rPr lang="es-ES" altLang="es-ES" dirty="0" smtClean="0">
                <a:ea typeface="Tahoma" panose="020B0604030504040204" pitchFamily="34" charset="0"/>
                <a:cs typeface="Tahoma" panose="020B0604030504040204" pitchFamily="34" charset="0"/>
              </a:rPr>
              <a:t>adaptación </a:t>
            </a:r>
            <a:r>
              <a:rPr lang="es-ES" altLang="es-ES" dirty="0" smtClean="0">
                <a:ea typeface="Tahoma" panose="020B0604030504040204" pitchFamily="34" charset="0"/>
                <a:cs typeface="Tahoma" panose="020B0604030504040204" pitchFamily="34" charset="0"/>
              </a:rPr>
              <a:t>en la </a:t>
            </a:r>
            <a:r>
              <a:rPr lang="es-ES" altLang="es-ES" dirty="0" smtClean="0">
                <a:ea typeface="Tahoma" panose="020B0604030504040204" pitchFamily="34" charset="0"/>
                <a:cs typeface="Tahoma" panose="020B0604030504040204" pitchFamily="34" charset="0"/>
              </a:rPr>
              <a:t>Universidad y se inscriben en OIPD.</a:t>
            </a:r>
            <a:endParaRPr lang="es-E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7" t="34475" r="24382" b="17448"/>
          <a:stretch/>
        </p:blipFill>
        <p:spPr bwMode="auto">
          <a:xfrm>
            <a:off x="1195074" y="2708562"/>
            <a:ext cx="6580489" cy="397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34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9" t="23226" r="22086" b="12208"/>
          <a:stretch/>
        </p:blipFill>
        <p:spPr bwMode="auto">
          <a:xfrm>
            <a:off x="1148631" y="966488"/>
            <a:ext cx="7109905" cy="510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1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579946" y="5104053"/>
            <a:ext cx="6169306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altLang="es-ES" dirty="0" smtClean="0">
                <a:ea typeface="Tahoma" panose="020B0604030504040204" pitchFamily="34" charset="0"/>
                <a:cs typeface="Tahoma" panose="020B0604030504040204" pitchFamily="34" charset="0"/>
              </a:rPr>
              <a:t>-En el curso 2015/16 declaran </a:t>
            </a:r>
            <a:r>
              <a:rPr lang="es-ES" altLang="es-ES" b="1" dirty="0" smtClean="0">
                <a:ea typeface="Tahoma" panose="020B0604030504040204" pitchFamily="34" charset="0"/>
                <a:cs typeface="Tahoma" panose="020B0604030504040204" pitchFamily="34" charset="0"/>
              </a:rPr>
              <a:t>acceso libre a la universidad el 75% </a:t>
            </a:r>
            <a:r>
              <a:rPr lang="es-ES" altLang="es-ES" dirty="0" smtClean="0">
                <a:ea typeface="Tahoma" panose="020B0604030504040204" pitchFamily="34" charset="0"/>
                <a:cs typeface="Tahoma" panose="020B0604030504040204" pitchFamily="34" charset="0"/>
              </a:rPr>
              <a:t>de los estudiantes con discapacidad, mientras que </a:t>
            </a:r>
            <a:r>
              <a:rPr lang="es-ES" altLang="es-ES" b="1" dirty="0" smtClean="0">
                <a:ea typeface="Tahoma" panose="020B0604030504040204" pitchFamily="34" charset="0"/>
                <a:cs typeface="Tahoma" panose="020B0604030504040204" pitchFamily="34" charset="0"/>
              </a:rPr>
              <a:t>por el cupo son el 25% </a:t>
            </a:r>
            <a:r>
              <a:rPr lang="es-ES" altLang="es-ES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datos </a:t>
            </a:r>
            <a:r>
              <a:rPr lang="es-ES" altLang="es-ES" sz="1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Universia</a:t>
            </a:r>
            <a:endParaRPr lang="es-ES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9" t="20995" r="25784" b="20995"/>
          <a:stretch/>
        </p:blipFill>
        <p:spPr bwMode="auto">
          <a:xfrm>
            <a:off x="1274599" y="519011"/>
            <a:ext cx="6631698" cy="426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2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80349" y="312520"/>
            <a:ext cx="8084917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B. Estudiantes </a:t>
            </a:r>
            <a:r>
              <a:rPr lang="es-ES" b="1" u="sng" dirty="0">
                <a:ea typeface="Tahoma" panose="020B0604030504040204" pitchFamily="34" charset="0"/>
                <a:cs typeface="Tahoma" panose="020B0604030504040204" pitchFamily="34" charset="0"/>
              </a:rPr>
              <a:t>con Necesidades Educativas </a:t>
            </a:r>
            <a:r>
              <a:rPr lang="es-ES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Especiales/específicas:</a:t>
            </a:r>
            <a:endParaRPr lang="es-ES" b="1" u="sng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s-ES" b="1" u="sng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ES" dirty="0"/>
              <a:t>-</a:t>
            </a:r>
            <a:r>
              <a:rPr lang="es-ES" b="1" dirty="0"/>
              <a:t>Grupo muy </a:t>
            </a:r>
            <a:r>
              <a:rPr lang="es-ES" b="1" dirty="0" smtClean="0"/>
              <a:t>heterogéneo</a:t>
            </a:r>
            <a:r>
              <a:rPr lang="es-ES" dirty="0" smtClean="0"/>
              <a:t>, art. 71.2 de la LOE 2006 y en su nueva redacción en la LOMCE 2013: </a:t>
            </a:r>
            <a:r>
              <a:rPr lang="es-ES" sz="1400" dirty="0" smtClean="0">
                <a:solidFill>
                  <a:srgbClr val="FF0000"/>
                </a:solidFill>
              </a:rPr>
              <a:t>“Corresponde </a:t>
            </a:r>
            <a:r>
              <a:rPr lang="es-ES" sz="1400" dirty="0">
                <a:solidFill>
                  <a:srgbClr val="FF0000"/>
                </a:solidFill>
              </a:rPr>
              <a:t>a las Administraciones educativas asegurar los recursos necesarios para que los alumnos y alumnas que requieran una atención educativa diferente a la ordinaria, por presentar </a:t>
            </a:r>
            <a:r>
              <a:rPr lang="es-ES" sz="1400" b="1" dirty="0">
                <a:solidFill>
                  <a:srgbClr val="FF0000"/>
                </a:solidFill>
              </a:rPr>
              <a:t>necesidades educativas especiales, por dificultades específicas de aprendizaje, TDAH, por sus altas capacidades intelectuales, por haberse incorporado tarde al sistema educativo, o por condiciones personales o de historia escolar</a:t>
            </a:r>
            <a:r>
              <a:rPr lang="es-ES" sz="1400" dirty="0">
                <a:solidFill>
                  <a:srgbClr val="FF0000"/>
                </a:solidFill>
              </a:rPr>
              <a:t>, puedan alcanzar el máximo desarrollo posible de sus capacidades personales y, en todo caso, los objetivos establecidos con carácter general para todo el alumnado. </a:t>
            </a:r>
            <a:r>
              <a:rPr lang="es-ES" sz="1400" dirty="0" smtClean="0">
                <a:solidFill>
                  <a:srgbClr val="FF0000"/>
                </a:solidFill>
              </a:rPr>
              <a:t>“alumnos que requieran atención educativa diferente de la ordinaria”  </a:t>
            </a:r>
            <a:endParaRPr lang="es-ES" sz="1400" dirty="0" smtClean="0">
              <a:solidFill>
                <a:srgbClr val="FF0000"/>
              </a:solidFill>
            </a:endParaRPr>
          </a:p>
          <a:p>
            <a:pPr algn="just"/>
            <a:endParaRPr lang="es-ES" sz="1400" dirty="0" smtClean="0">
              <a:solidFill>
                <a:srgbClr val="FF0000"/>
              </a:solidFill>
            </a:endParaRPr>
          </a:p>
          <a:p>
            <a:pPr algn="just"/>
            <a:endParaRPr lang="es-ES" sz="1600" dirty="0"/>
          </a:p>
          <a:p>
            <a:pPr algn="just"/>
            <a:r>
              <a:rPr lang="es-ES" sz="1600" dirty="0"/>
              <a:t>-Dentro de las Dificultades Específicas de Aprendizaje, </a:t>
            </a:r>
            <a:r>
              <a:rPr lang="es-ES" sz="1600" b="1" dirty="0" err="1"/>
              <a:t>DEAs</a:t>
            </a:r>
            <a:r>
              <a:rPr lang="es-ES" sz="1600" dirty="0"/>
              <a:t>, se enmarca la </a:t>
            </a:r>
            <a:r>
              <a:rPr lang="es-ES" sz="1600" b="1" dirty="0"/>
              <a:t>dislexia y otras (</a:t>
            </a:r>
            <a:r>
              <a:rPr lang="es-ES" sz="1600" b="1" dirty="0" err="1"/>
              <a:t>disgrafía</a:t>
            </a:r>
            <a:r>
              <a:rPr lang="es-ES" sz="1600" b="1" dirty="0"/>
              <a:t>, </a:t>
            </a:r>
            <a:r>
              <a:rPr lang="es-ES" sz="1600" b="1" dirty="0" err="1"/>
              <a:t>discalculia</a:t>
            </a:r>
            <a:r>
              <a:rPr lang="es-ES" sz="1600" b="1" dirty="0"/>
              <a:t>…)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dirty="0"/>
              <a:t>-</a:t>
            </a:r>
            <a:r>
              <a:rPr lang="es-ES" altLang="es-ES" sz="1600" dirty="0"/>
              <a:t>Algunos colectivos (p.ej. de dislexia) se diferencian ellos mismos con respecto a la discapacidad, especificando que </a:t>
            </a:r>
            <a:r>
              <a:rPr lang="es-ES" altLang="es-ES" sz="1600" b="1" dirty="0"/>
              <a:t>tienen dificultades de aprendizaje pero SIN discapacidad. </a:t>
            </a:r>
            <a:endParaRPr lang="es-ES" sz="1600" dirty="0"/>
          </a:p>
          <a:p>
            <a:pPr algn="just"/>
            <a:endParaRPr lang="es-ES" sz="1600" dirty="0" smtClean="0"/>
          </a:p>
          <a:p>
            <a:pPr algn="just"/>
            <a:endParaRPr lang="es-ES" sz="1600" dirty="0"/>
          </a:p>
          <a:p>
            <a:pPr algn="just"/>
            <a:r>
              <a:rPr lang="es-ES" dirty="0" smtClean="0"/>
              <a:t>-</a:t>
            </a:r>
            <a:r>
              <a:rPr lang="es-ES" b="1" dirty="0" smtClean="0"/>
              <a:t>En </a:t>
            </a:r>
            <a:r>
              <a:rPr lang="es-ES" b="1" dirty="0"/>
              <a:t>algunas normas </a:t>
            </a:r>
            <a:r>
              <a:rPr lang="es-ES" dirty="0" smtClean="0"/>
              <a:t>se incluye a estudiantes </a:t>
            </a:r>
            <a:r>
              <a:rPr lang="es-ES" dirty="0"/>
              <a:t>con </a:t>
            </a:r>
            <a:r>
              <a:rPr lang="es-ES" dirty="0" smtClean="0"/>
              <a:t>Discapacidad cuando se habla de necesidades especificas de , p.ej. LOMCE, </a:t>
            </a:r>
            <a:r>
              <a:rPr lang="es-ES" dirty="0" smtClean="0"/>
              <a:t>RD310/2016. </a:t>
            </a:r>
            <a:r>
              <a:rPr lang="es-ES" b="1" dirty="0" smtClean="0"/>
              <a:t>En otras </a:t>
            </a:r>
            <a:r>
              <a:rPr lang="es-ES" dirty="0" smtClean="0"/>
              <a:t>se habla de “personas con algún tipo de discapacidad” (RD412/2014), o de alumnado con NEE derivadas </a:t>
            </a:r>
            <a:r>
              <a:rPr lang="es-ES" dirty="0"/>
              <a:t>de </a:t>
            </a:r>
            <a:r>
              <a:rPr lang="es-ES" dirty="0" smtClean="0"/>
              <a:t>discapacidad. </a:t>
            </a:r>
            <a:r>
              <a:rPr lang="es-ES" b="1" dirty="0" smtClean="0"/>
              <a:t>Confusión </a:t>
            </a:r>
            <a:r>
              <a:rPr lang="es-ES" b="1" dirty="0"/>
              <a:t>por tanto </a:t>
            </a:r>
            <a:r>
              <a:rPr lang="es-ES" dirty="0"/>
              <a:t>en normas y entre </a:t>
            </a:r>
            <a:r>
              <a:rPr lang="es-ES" u="sng" dirty="0"/>
              <a:t>Discapacidad y </a:t>
            </a:r>
            <a:r>
              <a:rPr lang="es-ES" u="sng" dirty="0" err="1"/>
              <a:t>NEEs</a:t>
            </a:r>
            <a:r>
              <a:rPr lang="es-ES" dirty="0"/>
              <a:t>, dando por sentado algunas cuestiones en algunos momentos, y faltando aclaraciones en otros</a:t>
            </a:r>
            <a:r>
              <a:rPr lang="es-ES" dirty="0" smtClean="0"/>
              <a:t>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32544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73700" y="322123"/>
            <a:ext cx="7824486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es-ES" sz="2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Situación actual Acceso a la Universidad:</a:t>
            </a:r>
          </a:p>
          <a:p>
            <a:pPr algn="just"/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ES" altLang="es-ES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-A. Personas con discapacidad reconocida</a:t>
            </a:r>
          </a:p>
          <a:p>
            <a:pPr algn="just"/>
            <a:r>
              <a:rPr lang="es-ES" altLang="es-ES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	</a:t>
            </a:r>
            <a:r>
              <a:rPr lang="es-ES" altLang="es-ES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-B. Personas con </a:t>
            </a:r>
            <a:r>
              <a:rPr lang="es-ES" altLang="es-ES" dirty="0" err="1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NEEs</a:t>
            </a:r>
            <a:endParaRPr lang="es-ES" altLang="es-ES" sz="1050" dirty="0" smtClean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altLang="es-ES" b="1" dirty="0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PROBLEMA</a:t>
            </a:r>
            <a:r>
              <a:rPr lang="es-ES" altLang="es-ES" b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  <a:r>
              <a:rPr lang="es-ES" altLang="es-ES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desajustes entre comunidades en cuanto a las adaptaciones en la prueba para personas con </a:t>
            </a:r>
            <a:r>
              <a:rPr lang="es-ES" altLang="es-ES" dirty="0" err="1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NEEs</a:t>
            </a:r>
            <a:r>
              <a:rPr lang="es-ES" altLang="es-ES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Fundamentalmente la consideración o no de la prueba como anónima o “ciega” (identificación antes o después de examen de estudiante con </a:t>
            </a:r>
            <a:r>
              <a:rPr lang="es-ES" altLang="es-ES" dirty="0" err="1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NEEs</a:t>
            </a:r>
            <a:r>
              <a:rPr lang="es-ES" altLang="es-ES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), y la consideración o no de las faltas de ortografía.</a:t>
            </a:r>
          </a:p>
          <a:p>
            <a:pPr>
              <a:lnSpc>
                <a:spcPct val="150000"/>
              </a:lnSpc>
            </a:pPr>
            <a:endParaRPr lang="es-ES" alt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435260" y="5726718"/>
            <a:ext cx="6428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ea typeface="Tahoma" panose="020B0604030504040204" pitchFamily="34" charset="0"/>
                <a:cs typeface="Tahoma" panose="020B0604030504040204" pitchFamily="34" charset="0"/>
              </a:rPr>
              <a:t>De los </a:t>
            </a:r>
            <a:r>
              <a:rPr lang="es-ES" sz="1600" b="1" dirty="0" smtClean="0">
                <a:ea typeface="Tahoma" panose="020B0604030504040204" pitchFamily="34" charset="0"/>
                <a:cs typeface="Tahoma" panose="020B0604030504040204" pitchFamily="34" charset="0"/>
              </a:rPr>
              <a:t>12.264 </a:t>
            </a:r>
            <a:r>
              <a:rPr lang="es-ES" sz="1600" b="1" dirty="0">
                <a:ea typeface="Tahoma" panose="020B0604030504040204" pitchFamily="34" charset="0"/>
                <a:cs typeface="Tahoma" panose="020B0604030504040204" pitchFamily="34" charset="0"/>
              </a:rPr>
              <a:t>matriculados </a:t>
            </a:r>
            <a:r>
              <a:rPr lang="es-ES" sz="1600" dirty="0">
                <a:ea typeface="Tahoma" panose="020B0604030504040204" pitchFamily="34" charset="0"/>
                <a:cs typeface="Tahoma" panose="020B0604030504040204" pitchFamily="34" charset="0"/>
              </a:rPr>
              <a:t>para hacer la </a:t>
            </a:r>
            <a:r>
              <a:rPr lang="es-ES" sz="1600" dirty="0" err="1">
                <a:ea typeface="Tahoma" panose="020B0604030504040204" pitchFamily="34" charset="0"/>
                <a:cs typeface="Tahoma" panose="020B0604030504040204" pitchFamily="34" charset="0"/>
              </a:rPr>
              <a:t>EvAU</a:t>
            </a:r>
            <a:r>
              <a:rPr lang="es-ES" sz="1600" dirty="0">
                <a:ea typeface="Tahoma" panose="020B0604030504040204" pitchFamily="34" charset="0"/>
                <a:cs typeface="Tahoma" panose="020B0604030504040204" pitchFamily="34" charset="0"/>
              </a:rPr>
              <a:t> en el año 2017 en la </a:t>
            </a:r>
            <a:r>
              <a:rPr lang="es-E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UCM </a:t>
            </a:r>
            <a:r>
              <a:rPr lang="es-ES" sz="16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477</a:t>
            </a:r>
            <a:r>
              <a:rPr lang="es-ES" sz="160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solicitaron </a:t>
            </a:r>
            <a:r>
              <a:rPr lang="es-ES" sz="16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adaptación </a:t>
            </a:r>
            <a:r>
              <a:rPr lang="es-E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s-ES" sz="1600" dirty="0">
                <a:ea typeface="Tahoma" panose="020B0604030504040204" pitchFamily="34" charset="0"/>
                <a:cs typeface="Tahoma" panose="020B0604030504040204" pitchFamily="34" charset="0"/>
              </a:rPr>
              <a:t>3,89% del total </a:t>
            </a:r>
            <a:r>
              <a:rPr lang="es-ES" sz="1600" dirty="0" err="1">
                <a:ea typeface="Tahoma" panose="020B0604030504040204" pitchFamily="34" charset="0"/>
                <a:cs typeface="Tahoma" panose="020B0604030504040204" pitchFamily="34" charset="0"/>
              </a:rPr>
              <a:t>matrículados</a:t>
            </a:r>
            <a:r>
              <a:rPr lang="es-ES" sz="1600" dirty="0">
                <a:ea typeface="Tahoma" panose="020B0604030504040204" pitchFamily="34" charset="0"/>
                <a:cs typeface="Tahoma" panose="020B0604030504040204" pitchFamily="34" charset="0"/>
              </a:rPr>
              <a:t> en prueba</a:t>
            </a:r>
            <a:r>
              <a:rPr lang="es-E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). De éstos, </a:t>
            </a:r>
            <a:r>
              <a:rPr lang="es-ES" sz="16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408 con NEE </a:t>
            </a:r>
            <a:r>
              <a:rPr lang="es-ES" sz="160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y  </a:t>
            </a:r>
            <a:r>
              <a:rPr lang="es-ES" sz="16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69 con discapacidad.</a:t>
            </a:r>
            <a:endParaRPr lang="es-ES" sz="1600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2"/>
          <a:stretch/>
        </p:blipFill>
        <p:spPr>
          <a:xfrm>
            <a:off x="1435260" y="3061495"/>
            <a:ext cx="6387326" cy="255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8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84522" y="326234"/>
            <a:ext cx="795759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altLang="es-ES" b="1" u="sng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Acceso</a:t>
            </a:r>
            <a:r>
              <a:rPr lang="es-ES" altLang="es-ES" u="sng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" altLang="es-ES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 la </a:t>
            </a:r>
            <a:r>
              <a:rPr lang="es-ES" altLang="es-ES" u="sng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Universidad y las adaptaciones, cuestiones normativas:</a:t>
            </a:r>
          </a:p>
          <a:p>
            <a:pPr algn="just"/>
            <a:endParaRPr lang="es-ES" altLang="es-ES" sz="1700" u="sng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altLang="es-ES" sz="17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-</a:t>
            </a:r>
            <a:r>
              <a:rPr lang="es-ES" altLang="es-ES" sz="1700" b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LOE 2/2006, modificada por LOMCE 8/2013</a:t>
            </a:r>
            <a:r>
              <a:rPr lang="es-ES" altLang="es-ES" sz="17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en su título II, equidad en la Educación, define en su </a:t>
            </a:r>
            <a:r>
              <a:rPr lang="es-ES" altLang="es-ES" sz="1700" dirty="0" err="1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Cap.I</a:t>
            </a:r>
            <a:r>
              <a:rPr lang="es-ES" altLang="es-ES" sz="17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(art. 71 al 79bis) al </a:t>
            </a:r>
            <a:r>
              <a:rPr lang="es-ES" altLang="es-ES" sz="1700" u="sng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alumnado con necesidad específica de apoyo educativo, entre el que se encuentran los estudiantes con Discapacidad y con dificultades específicas de aprendizaje (</a:t>
            </a:r>
            <a:r>
              <a:rPr lang="es-ES" altLang="es-ES" sz="1700" u="sng" dirty="0" err="1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DEAs</a:t>
            </a:r>
            <a:r>
              <a:rPr lang="es-ES" altLang="es-ES" sz="1700" u="sng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) entre otros</a:t>
            </a:r>
            <a:r>
              <a:rPr lang="es-ES" altLang="es-ES" sz="17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es-ES" altLang="es-ES" sz="17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altLang="es-ES" sz="17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-</a:t>
            </a:r>
            <a:r>
              <a:rPr lang="es-ES" altLang="es-ES" sz="1700" b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RD1105/2014,</a:t>
            </a:r>
            <a:r>
              <a:rPr lang="es-ES" altLang="es-ES" sz="17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en su art.9, habla de estos estudiantes en relación con la educación secundaria obligatoria y bachillerato.</a:t>
            </a:r>
          </a:p>
          <a:p>
            <a:pPr algn="just"/>
            <a:endParaRPr lang="es-ES" altLang="es-ES" sz="1700" dirty="0" smtClean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altLang="es-ES" sz="17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-</a:t>
            </a:r>
            <a:r>
              <a:rPr lang="es-ES" altLang="es-ES" b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RD412/2014</a:t>
            </a:r>
            <a:r>
              <a:rPr lang="es-ES" altLang="es-ES" sz="1700" b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</a:t>
            </a:r>
            <a:r>
              <a:rPr lang="es-ES" altLang="es-ES" sz="17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" altLang="es-ES" sz="17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en su art. </a:t>
            </a:r>
            <a:r>
              <a:rPr lang="es-ES" altLang="es-ES" sz="17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21, </a:t>
            </a:r>
            <a:r>
              <a:rPr lang="es-ES" altLang="es-ES" sz="17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hace referencia a las </a:t>
            </a:r>
            <a:r>
              <a:rPr lang="es-ES" altLang="es-ES" sz="17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personas que presentan algún tipo de discapacidad</a:t>
            </a:r>
            <a:r>
              <a:rPr lang="es-ES" altLang="es-ES" sz="17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indicando que se tomarán medidas oportunas que garanticen puedan realizar la prueba en </a:t>
            </a:r>
            <a:r>
              <a:rPr lang="es-ES" altLang="es-ES" sz="17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igualdad.</a:t>
            </a:r>
            <a:endParaRPr lang="es-ES" altLang="es-ES" sz="17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/>
            <a:endParaRPr lang="es-ES" altLang="es-ES" sz="17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31" y="4026728"/>
            <a:ext cx="4234043" cy="247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1046</TotalTime>
  <Words>1791</Words>
  <Application>Microsoft Office PowerPoint</Application>
  <PresentationFormat>Presentación en pantalla (4:3)</PresentationFormat>
  <Paragraphs>88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Impact</vt:lpstr>
      <vt:lpstr>Tahoma</vt:lpstr>
      <vt:lpstr>Times New Roman</vt:lpstr>
      <vt:lpstr>Tema de Office</vt:lpstr>
      <vt:lpstr>1_NewsPrint</vt:lpstr>
      <vt:lpstr>Discapacidad,  Necesidades Educativas Especiales y Universidad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contreras rodriguez</dc:creator>
  <cp:lastModifiedBy>Julio contreras rodriguez</cp:lastModifiedBy>
  <cp:revision>58</cp:revision>
  <dcterms:created xsi:type="dcterms:W3CDTF">2017-11-12T16:12:03Z</dcterms:created>
  <dcterms:modified xsi:type="dcterms:W3CDTF">2017-11-30T00:07:09Z</dcterms:modified>
</cp:coreProperties>
</file>