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6" r:id="rId2"/>
    <p:sldId id="259" r:id="rId3"/>
    <p:sldId id="278" r:id="rId4"/>
    <p:sldId id="260" r:id="rId5"/>
    <p:sldId id="261" r:id="rId6"/>
    <p:sldId id="280" r:id="rId7"/>
    <p:sldId id="262" r:id="rId8"/>
    <p:sldId id="279" r:id="rId9"/>
    <p:sldId id="263" r:id="rId10"/>
    <p:sldId id="281" r:id="rId11"/>
    <p:sldId id="295" r:id="rId12"/>
    <p:sldId id="282" r:id="rId13"/>
    <p:sldId id="283" r:id="rId14"/>
    <p:sldId id="284" r:id="rId15"/>
    <p:sldId id="285" r:id="rId16"/>
    <p:sldId id="293" r:id="rId17"/>
    <p:sldId id="294" r:id="rId18"/>
    <p:sldId id="292" r:id="rId19"/>
    <p:sldId id="286" r:id="rId20"/>
    <p:sldId id="287" r:id="rId21"/>
    <p:sldId id="288" r:id="rId22"/>
    <p:sldId id="265" r:id="rId23"/>
    <p:sldId id="289" r:id="rId24"/>
    <p:sldId id="266" r:id="rId25"/>
    <p:sldId id="267" r:id="rId26"/>
    <p:sldId id="268" r:id="rId27"/>
    <p:sldId id="269" r:id="rId28"/>
    <p:sldId id="270" r:id="rId29"/>
    <p:sldId id="290" r:id="rId30"/>
    <p:sldId id="271" r:id="rId31"/>
    <p:sldId id="272" r:id="rId32"/>
    <p:sldId id="273" r:id="rId33"/>
    <p:sldId id="274" r:id="rId34"/>
    <p:sldId id="275" r:id="rId35"/>
    <p:sldId id="276" r:id="rId36"/>
    <p:sldId id="291" r:id="rId37"/>
    <p:sldId id="258" r:id="rId38"/>
  </p:sldIdLst>
  <p:sldSz cx="10688638" cy="7562850"/>
  <p:notesSz cx="6858000" cy="9144000"/>
  <p:defaultTextStyle>
    <a:defPPr>
      <a:defRPr lang="es-ES_tradnl"/>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36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D62"/>
    <a:srgbClr val="000D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showGuides="1">
      <p:cViewPr varScale="1">
        <p:scale>
          <a:sx n="63" d="100"/>
          <a:sy n="63" d="100"/>
        </p:scale>
        <p:origin x="1290" y="72"/>
      </p:cViewPr>
      <p:guideLst>
        <p:guide orient="horz" pos="2382"/>
        <p:guide pos="336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39A943-3ACA-4BAC-8F1B-67D9A03BEB0B}" type="datetimeFigureOut">
              <a:rPr lang="es-ES" smtClean="0"/>
              <a:t>01/12/2017</a:t>
            </a:fld>
            <a:endParaRPr lang="es-ES"/>
          </a:p>
        </p:txBody>
      </p:sp>
      <p:sp>
        <p:nvSpPr>
          <p:cNvPr id="4" name="Marcador de imagen de diapositiva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1A8025-E151-468A-969F-66EAFDA0CB8D}" type="slidenum">
              <a:rPr lang="es-ES" smtClean="0"/>
              <a:t>‹Nº›</a:t>
            </a:fld>
            <a:endParaRPr lang="es-ES"/>
          </a:p>
        </p:txBody>
      </p:sp>
    </p:spTree>
    <p:extLst>
      <p:ext uri="{BB962C8B-B14F-4D97-AF65-F5344CB8AC3E}">
        <p14:creationId xmlns:p14="http://schemas.microsoft.com/office/powerpoint/2010/main" val="632374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801648" y="2349386"/>
            <a:ext cx="9085342" cy="1621111"/>
          </a:xfrm>
        </p:spPr>
        <p:txBody>
          <a:bodyPr/>
          <a:lstStyle/>
          <a:p>
            <a:r>
              <a:rPr lang="es-ES_tradnl" smtClean="0"/>
              <a:t>Clic para editar título</a:t>
            </a:r>
            <a:endParaRPr lang="es-ES_tradnl"/>
          </a:p>
        </p:txBody>
      </p:sp>
      <p:sp>
        <p:nvSpPr>
          <p:cNvPr id="3" name="Subtítulo 2"/>
          <p:cNvSpPr>
            <a:spLocks noGrp="1"/>
          </p:cNvSpPr>
          <p:nvPr>
            <p:ph type="subTitle" idx="1"/>
          </p:nvPr>
        </p:nvSpPr>
        <p:spPr>
          <a:xfrm>
            <a:off x="1603296" y="4285615"/>
            <a:ext cx="7482047" cy="1932728"/>
          </a:xfrm>
        </p:spPr>
        <p:txBody>
          <a:bodyPr/>
          <a:lstStyle>
            <a:lvl1pPr marL="0" indent="0" algn="ctr">
              <a:buNone/>
              <a:defRPr>
                <a:solidFill>
                  <a:schemeClr val="tx1">
                    <a:tint val="75000"/>
                  </a:schemeClr>
                </a:solidFill>
              </a:defRPr>
            </a:lvl1pPr>
            <a:lvl2pPr marL="521437" indent="0" algn="ctr">
              <a:buNone/>
              <a:defRPr>
                <a:solidFill>
                  <a:schemeClr val="tx1">
                    <a:tint val="75000"/>
                  </a:schemeClr>
                </a:solidFill>
              </a:defRPr>
            </a:lvl2pPr>
            <a:lvl3pPr marL="1042873" indent="0" algn="ctr">
              <a:buNone/>
              <a:defRPr>
                <a:solidFill>
                  <a:schemeClr val="tx1">
                    <a:tint val="75000"/>
                  </a:schemeClr>
                </a:solidFill>
              </a:defRPr>
            </a:lvl3pPr>
            <a:lvl4pPr marL="1564310" indent="0" algn="ctr">
              <a:buNone/>
              <a:defRPr>
                <a:solidFill>
                  <a:schemeClr val="tx1">
                    <a:tint val="75000"/>
                  </a:schemeClr>
                </a:solidFill>
              </a:defRPr>
            </a:lvl4pPr>
            <a:lvl5pPr marL="2085746" indent="0" algn="ctr">
              <a:buNone/>
              <a:defRPr>
                <a:solidFill>
                  <a:schemeClr val="tx1">
                    <a:tint val="75000"/>
                  </a:schemeClr>
                </a:solidFill>
              </a:defRPr>
            </a:lvl5pPr>
            <a:lvl6pPr marL="2607183" indent="0" algn="ctr">
              <a:buNone/>
              <a:defRPr>
                <a:solidFill>
                  <a:schemeClr val="tx1">
                    <a:tint val="75000"/>
                  </a:schemeClr>
                </a:solidFill>
              </a:defRPr>
            </a:lvl6pPr>
            <a:lvl7pPr marL="3128620" indent="0" algn="ctr">
              <a:buNone/>
              <a:defRPr>
                <a:solidFill>
                  <a:schemeClr val="tx1">
                    <a:tint val="75000"/>
                  </a:schemeClr>
                </a:solidFill>
              </a:defRPr>
            </a:lvl7pPr>
            <a:lvl8pPr marL="3650056" indent="0" algn="ctr">
              <a:buNone/>
              <a:defRPr>
                <a:solidFill>
                  <a:schemeClr val="tx1">
                    <a:tint val="75000"/>
                  </a:schemeClr>
                </a:solidFill>
              </a:defRPr>
            </a:lvl8pPr>
            <a:lvl9pPr marL="4171493" indent="0" algn="ctr">
              <a:buNone/>
              <a:defRPr>
                <a:solidFill>
                  <a:schemeClr val="tx1">
                    <a:tint val="75000"/>
                  </a:schemeClr>
                </a:solidFill>
              </a:defRPr>
            </a:lvl9pPr>
          </a:lstStyle>
          <a:p>
            <a:r>
              <a:rPr lang="es-ES_tradnl" smtClean="0"/>
              <a:t>Haga clic para modificar el estilo de subtítulo del patrón</a:t>
            </a:r>
            <a:endParaRPr lang="es-ES_tradnl"/>
          </a:p>
        </p:txBody>
      </p:sp>
      <p:sp>
        <p:nvSpPr>
          <p:cNvPr id="4" name="Marcador de fecha 3"/>
          <p:cNvSpPr>
            <a:spLocks noGrp="1"/>
          </p:cNvSpPr>
          <p:nvPr>
            <p:ph type="dt" sz="half" idx="10"/>
          </p:nvPr>
        </p:nvSpPr>
        <p:spPr/>
        <p:txBody>
          <a:bodyPr/>
          <a:lstStyle/>
          <a:p>
            <a:fld id="{860BC158-61B1-424B-9283-802DD5186E14}" type="datetimeFigureOut">
              <a:rPr lang="es-ES_tradnl" smtClean="0"/>
              <a:t>01/12/2017</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D81112F5-3E24-A14B-B653-5A75F3316E56}" type="slidenum">
              <a:rPr lang="es-ES_tradnl" smtClean="0"/>
              <a:t>‹Nº›</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860BC158-61B1-424B-9283-802DD5186E14}" type="datetimeFigureOut">
              <a:rPr lang="es-ES_tradnl" smtClean="0"/>
              <a:t>01/12/2017</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D81112F5-3E24-A14B-B653-5A75F3316E56}" type="slidenum">
              <a:rPr lang="es-ES_tradnl" smtClean="0"/>
              <a:t>‹Nº›</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059363" y="334377"/>
            <a:ext cx="2809479" cy="7116431"/>
          </a:xfrm>
        </p:spPr>
        <p:txBody>
          <a:bodyPr vert="eaVert"/>
          <a:lstStyle/>
          <a:p>
            <a:r>
              <a:rPr lang="es-ES_tradnl" smtClean="0"/>
              <a:t>Clic para editar título</a:t>
            </a:r>
            <a:endParaRPr lang="es-ES_tradnl"/>
          </a:p>
        </p:txBody>
      </p:sp>
      <p:sp>
        <p:nvSpPr>
          <p:cNvPr id="3" name="Marcador de texto vertical 2"/>
          <p:cNvSpPr>
            <a:spLocks noGrp="1"/>
          </p:cNvSpPr>
          <p:nvPr>
            <p:ph type="body" orient="vert" idx="1"/>
          </p:nvPr>
        </p:nvSpPr>
        <p:spPr>
          <a:xfrm>
            <a:off x="625361" y="334377"/>
            <a:ext cx="8255859" cy="7116431"/>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860BC158-61B1-424B-9283-802DD5186E14}" type="datetimeFigureOut">
              <a:rPr lang="es-ES_tradnl" smtClean="0"/>
              <a:t>01/12/2017</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D81112F5-3E24-A14B-B653-5A75F3316E56}" type="slidenum">
              <a:rPr lang="es-ES_tradnl" smtClean="0"/>
              <a:t>‹Nº›</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860BC158-61B1-424B-9283-802DD5186E14}" type="datetimeFigureOut">
              <a:rPr lang="es-ES_tradnl" smtClean="0"/>
              <a:t>01/12/2017</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D81112F5-3E24-A14B-B653-5A75F3316E56}" type="slidenum">
              <a:rPr lang="es-ES_tradnl" smtClean="0"/>
              <a:t>‹Nº›</a:t>
            </a:fld>
            <a:endParaRPr lang="es-ES_tradnl"/>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44329" y="4859832"/>
            <a:ext cx="9085342" cy="1502066"/>
          </a:xfrm>
        </p:spPr>
        <p:txBody>
          <a:bodyPr anchor="t"/>
          <a:lstStyle>
            <a:lvl1pPr algn="l">
              <a:defRPr sz="4600" b="1" cap="all"/>
            </a:lvl1pPr>
          </a:lstStyle>
          <a:p>
            <a:r>
              <a:rPr lang="es-ES_tradnl" smtClean="0"/>
              <a:t>Clic para editar título</a:t>
            </a:r>
            <a:endParaRPr lang="es-ES_tradnl"/>
          </a:p>
        </p:txBody>
      </p:sp>
      <p:sp>
        <p:nvSpPr>
          <p:cNvPr id="3" name="Marcador de texto 2"/>
          <p:cNvSpPr>
            <a:spLocks noGrp="1"/>
          </p:cNvSpPr>
          <p:nvPr>
            <p:ph type="body" idx="1"/>
          </p:nvPr>
        </p:nvSpPr>
        <p:spPr>
          <a:xfrm>
            <a:off x="844329" y="3205459"/>
            <a:ext cx="9085342" cy="1654373"/>
          </a:xfrm>
        </p:spPr>
        <p:txBody>
          <a:bodyPr anchor="b"/>
          <a:lstStyle>
            <a:lvl1pPr marL="0" indent="0">
              <a:buNone/>
              <a:defRPr sz="2300">
                <a:solidFill>
                  <a:schemeClr val="tx1">
                    <a:tint val="75000"/>
                  </a:schemeClr>
                </a:solidFill>
              </a:defRPr>
            </a:lvl1pPr>
            <a:lvl2pPr marL="521437" indent="0">
              <a:buNone/>
              <a:defRPr sz="2100">
                <a:solidFill>
                  <a:schemeClr val="tx1">
                    <a:tint val="75000"/>
                  </a:schemeClr>
                </a:solidFill>
              </a:defRPr>
            </a:lvl2pPr>
            <a:lvl3pPr marL="1042873" indent="0">
              <a:buNone/>
              <a:defRPr sz="1800">
                <a:solidFill>
                  <a:schemeClr val="tx1">
                    <a:tint val="75000"/>
                  </a:schemeClr>
                </a:solidFill>
              </a:defRPr>
            </a:lvl3pPr>
            <a:lvl4pPr marL="1564310" indent="0">
              <a:buNone/>
              <a:defRPr sz="1600">
                <a:solidFill>
                  <a:schemeClr val="tx1">
                    <a:tint val="75000"/>
                  </a:schemeClr>
                </a:solidFill>
              </a:defRPr>
            </a:lvl4pPr>
            <a:lvl5pPr marL="2085746" indent="0">
              <a:buNone/>
              <a:defRPr sz="1600">
                <a:solidFill>
                  <a:schemeClr val="tx1">
                    <a:tint val="75000"/>
                  </a:schemeClr>
                </a:solidFill>
              </a:defRPr>
            </a:lvl5pPr>
            <a:lvl6pPr marL="2607183" indent="0">
              <a:buNone/>
              <a:defRPr sz="1600">
                <a:solidFill>
                  <a:schemeClr val="tx1">
                    <a:tint val="75000"/>
                  </a:schemeClr>
                </a:solidFill>
              </a:defRPr>
            </a:lvl6pPr>
            <a:lvl7pPr marL="3128620" indent="0">
              <a:buNone/>
              <a:defRPr sz="1600">
                <a:solidFill>
                  <a:schemeClr val="tx1">
                    <a:tint val="75000"/>
                  </a:schemeClr>
                </a:solidFill>
              </a:defRPr>
            </a:lvl7pPr>
            <a:lvl8pPr marL="3650056" indent="0">
              <a:buNone/>
              <a:defRPr sz="1600">
                <a:solidFill>
                  <a:schemeClr val="tx1">
                    <a:tint val="75000"/>
                  </a:schemeClr>
                </a:solidFill>
              </a:defRPr>
            </a:lvl8pPr>
            <a:lvl9pPr marL="4171493" indent="0">
              <a:buNone/>
              <a:defRPr sz="16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860BC158-61B1-424B-9283-802DD5186E14}" type="datetimeFigureOut">
              <a:rPr lang="es-ES_tradnl" smtClean="0"/>
              <a:t>01/12/2017</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D81112F5-3E24-A14B-B653-5A75F3316E56}" type="slidenum">
              <a:rPr lang="es-ES_tradnl" smtClean="0"/>
              <a:t>‹Nº›</a:t>
            </a:fld>
            <a:endParaRPr lang="es-ES_tradnl"/>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sz="half" idx="1"/>
          </p:nvPr>
        </p:nvSpPr>
        <p:spPr>
          <a:xfrm>
            <a:off x="625361" y="1946734"/>
            <a:ext cx="5531741" cy="55040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contenido 3"/>
          <p:cNvSpPr>
            <a:spLocks noGrp="1"/>
          </p:cNvSpPr>
          <p:nvPr>
            <p:ph sz="half" idx="2"/>
          </p:nvPr>
        </p:nvSpPr>
        <p:spPr>
          <a:xfrm>
            <a:off x="6335245" y="1946734"/>
            <a:ext cx="5533597" cy="55040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fecha 4"/>
          <p:cNvSpPr>
            <a:spLocks noGrp="1"/>
          </p:cNvSpPr>
          <p:nvPr>
            <p:ph type="dt" sz="half" idx="10"/>
          </p:nvPr>
        </p:nvSpPr>
        <p:spPr/>
        <p:txBody>
          <a:bodyPr/>
          <a:lstStyle/>
          <a:p>
            <a:fld id="{860BC158-61B1-424B-9283-802DD5186E14}" type="datetimeFigureOut">
              <a:rPr lang="es-ES_tradnl" smtClean="0"/>
              <a:t>01/12/2017</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D81112F5-3E24-A14B-B653-5A75F3316E56}" type="slidenum">
              <a:rPr lang="es-ES_tradnl" smtClean="0"/>
              <a:t>‹Nº›</a:t>
            </a:fld>
            <a:endParaRPr lang="es-ES_tradnl"/>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534432" y="302865"/>
            <a:ext cx="9619774" cy="1260475"/>
          </a:xfrm>
        </p:spPr>
        <p:txBody>
          <a:bodyPr/>
          <a:lstStyle>
            <a:lvl1pPr>
              <a:defRPr/>
            </a:lvl1pPr>
          </a:lstStyle>
          <a:p>
            <a:r>
              <a:rPr lang="es-ES_tradnl" smtClean="0"/>
              <a:t>Clic para editar título</a:t>
            </a:r>
            <a:endParaRPr lang="es-ES_tradnl"/>
          </a:p>
        </p:txBody>
      </p:sp>
      <p:sp>
        <p:nvSpPr>
          <p:cNvPr id="3" name="Marcador de texto 2"/>
          <p:cNvSpPr>
            <a:spLocks noGrp="1"/>
          </p:cNvSpPr>
          <p:nvPr>
            <p:ph type="body" idx="1"/>
          </p:nvPr>
        </p:nvSpPr>
        <p:spPr>
          <a:xfrm>
            <a:off x="534432" y="1692889"/>
            <a:ext cx="4722671" cy="705515"/>
          </a:xfrm>
        </p:spPr>
        <p:txBody>
          <a:bodyPr anchor="b"/>
          <a:lstStyle>
            <a:lvl1pPr marL="0" indent="0">
              <a:buNone/>
              <a:defRPr sz="2700" b="1"/>
            </a:lvl1pPr>
            <a:lvl2pPr marL="521437" indent="0">
              <a:buNone/>
              <a:defRPr sz="2300" b="1"/>
            </a:lvl2pPr>
            <a:lvl3pPr marL="1042873" indent="0">
              <a:buNone/>
              <a:defRPr sz="2100" b="1"/>
            </a:lvl3pPr>
            <a:lvl4pPr marL="1564310" indent="0">
              <a:buNone/>
              <a:defRPr sz="1800" b="1"/>
            </a:lvl4pPr>
            <a:lvl5pPr marL="2085746" indent="0">
              <a:buNone/>
              <a:defRPr sz="1800" b="1"/>
            </a:lvl5pPr>
            <a:lvl6pPr marL="2607183" indent="0">
              <a:buNone/>
              <a:defRPr sz="1800" b="1"/>
            </a:lvl6pPr>
            <a:lvl7pPr marL="3128620" indent="0">
              <a:buNone/>
              <a:defRPr sz="1800" b="1"/>
            </a:lvl7pPr>
            <a:lvl8pPr marL="3650056" indent="0">
              <a:buNone/>
              <a:defRPr sz="1800" b="1"/>
            </a:lvl8pPr>
            <a:lvl9pPr marL="4171493" indent="0">
              <a:buNone/>
              <a:defRPr sz="18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534432" y="2398404"/>
            <a:ext cx="4722671"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texto 4"/>
          <p:cNvSpPr>
            <a:spLocks noGrp="1"/>
          </p:cNvSpPr>
          <p:nvPr>
            <p:ph type="body" sz="quarter" idx="3"/>
          </p:nvPr>
        </p:nvSpPr>
        <p:spPr>
          <a:xfrm>
            <a:off x="5429680" y="1692889"/>
            <a:ext cx="4724526" cy="705515"/>
          </a:xfrm>
        </p:spPr>
        <p:txBody>
          <a:bodyPr anchor="b"/>
          <a:lstStyle>
            <a:lvl1pPr marL="0" indent="0">
              <a:buNone/>
              <a:defRPr sz="2700" b="1"/>
            </a:lvl1pPr>
            <a:lvl2pPr marL="521437" indent="0">
              <a:buNone/>
              <a:defRPr sz="2300" b="1"/>
            </a:lvl2pPr>
            <a:lvl3pPr marL="1042873" indent="0">
              <a:buNone/>
              <a:defRPr sz="2100" b="1"/>
            </a:lvl3pPr>
            <a:lvl4pPr marL="1564310" indent="0">
              <a:buNone/>
              <a:defRPr sz="1800" b="1"/>
            </a:lvl4pPr>
            <a:lvl5pPr marL="2085746" indent="0">
              <a:buNone/>
              <a:defRPr sz="1800" b="1"/>
            </a:lvl5pPr>
            <a:lvl6pPr marL="2607183" indent="0">
              <a:buNone/>
              <a:defRPr sz="1800" b="1"/>
            </a:lvl6pPr>
            <a:lvl7pPr marL="3128620" indent="0">
              <a:buNone/>
              <a:defRPr sz="1800" b="1"/>
            </a:lvl7pPr>
            <a:lvl8pPr marL="3650056" indent="0">
              <a:buNone/>
              <a:defRPr sz="1800" b="1"/>
            </a:lvl8pPr>
            <a:lvl9pPr marL="4171493" indent="0">
              <a:buNone/>
              <a:defRPr sz="18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5429680" y="2398404"/>
            <a:ext cx="4724526"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7" name="Marcador de fecha 6"/>
          <p:cNvSpPr>
            <a:spLocks noGrp="1"/>
          </p:cNvSpPr>
          <p:nvPr>
            <p:ph type="dt" sz="half" idx="10"/>
          </p:nvPr>
        </p:nvSpPr>
        <p:spPr/>
        <p:txBody>
          <a:bodyPr/>
          <a:lstStyle/>
          <a:p>
            <a:fld id="{860BC158-61B1-424B-9283-802DD5186E14}" type="datetimeFigureOut">
              <a:rPr lang="es-ES_tradnl" smtClean="0"/>
              <a:t>01/12/2017</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D81112F5-3E24-A14B-B653-5A75F3316E56}" type="slidenum">
              <a:rPr lang="es-ES_tradnl" smtClean="0"/>
              <a:t>‹Nº›</a:t>
            </a:fld>
            <a:endParaRPr lang="es-ES_tradnl"/>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fecha 2"/>
          <p:cNvSpPr>
            <a:spLocks noGrp="1"/>
          </p:cNvSpPr>
          <p:nvPr>
            <p:ph type="dt" sz="half" idx="10"/>
          </p:nvPr>
        </p:nvSpPr>
        <p:spPr/>
        <p:txBody>
          <a:bodyPr/>
          <a:lstStyle/>
          <a:p>
            <a:fld id="{860BC158-61B1-424B-9283-802DD5186E14}" type="datetimeFigureOut">
              <a:rPr lang="es-ES_tradnl" smtClean="0"/>
              <a:t>01/12/2017</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D81112F5-3E24-A14B-B653-5A75F3316E56}" type="slidenum">
              <a:rPr lang="es-ES_tradnl" smtClean="0"/>
              <a:t>‹Nº›</a:t>
            </a:fld>
            <a:endParaRPr lang="es-ES_tradnl"/>
          </a:p>
        </p:txBody>
      </p:sp>
      <p:pic>
        <p:nvPicPr>
          <p:cNvPr id="6" name="Imagen 5" descr="acronimo_nombre1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80023" y="6968684"/>
            <a:ext cx="4855600" cy="485149"/>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60BC158-61B1-424B-9283-802DD5186E14}" type="datetimeFigureOut">
              <a:rPr lang="es-ES_tradnl" smtClean="0"/>
              <a:t>01/12/2017</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D81112F5-3E24-A14B-B653-5A75F3316E56}" type="slidenum">
              <a:rPr lang="es-ES_tradnl" smtClean="0"/>
              <a:t>‹Nº›</a:t>
            </a:fld>
            <a:endParaRPr lang="es-ES_tradnl"/>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534433" y="301113"/>
            <a:ext cx="3516488" cy="1281483"/>
          </a:xfrm>
        </p:spPr>
        <p:txBody>
          <a:bodyPr anchor="b"/>
          <a:lstStyle>
            <a:lvl1pPr algn="l">
              <a:defRPr sz="2300" b="1"/>
            </a:lvl1pPr>
          </a:lstStyle>
          <a:p>
            <a:r>
              <a:rPr lang="es-ES_tradnl" smtClean="0"/>
              <a:t>Clic para editar título</a:t>
            </a:r>
            <a:endParaRPr lang="es-ES_tradnl"/>
          </a:p>
        </p:txBody>
      </p:sp>
      <p:sp>
        <p:nvSpPr>
          <p:cNvPr id="3" name="Marcador de contenido 2"/>
          <p:cNvSpPr>
            <a:spLocks noGrp="1"/>
          </p:cNvSpPr>
          <p:nvPr>
            <p:ph idx="1"/>
          </p:nvPr>
        </p:nvSpPr>
        <p:spPr>
          <a:xfrm>
            <a:off x="4178960" y="301114"/>
            <a:ext cx="5975246" cy="6454683"/>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texto 3"/>
          <p:cNvSpPr>
            <a:spLocks noGrp="1"/>
          </p:cNvSpPr>
          <p:nvPr>
            <p:ph type="body" sz="half" idx="2"/>
          </p:nvPr>
        </p:nvSpPr>
        <p:spPr>
          <a:xfrm>
            <a:off x="534433" y="1582597"/>
            <a:ext cx="3516488" cy="5173200"/>
          </a:xfrm>
        </p:spPr>
        <p:txBody>
          <a:bodyPr/>
          <a:lstStyle>
            <a:lvl1pPr marL="0" indent="0">
              <a:buNone/>
              <a:defRPr sz="1600"/>
            </a:lvl1pPr>
            <a:lvl2pPr marL="521437" indent="0">
              <a:buNone/>
              <a:defRPr sz="1400"/>
            </a:lvl2pPr>
            <a:lvl3pPr marL="1042873" indent="0">
              <a:buNone/>
              <a:defRPr sz="1100"/>
            </a:lvl3pPr>
            <a:lvl4pPr marL="1564310" indent="0">
              <a:buNone/>
              <a:defRPr sz="1000"/>
            </a:lvl4pPr>
            <a:lvl5pPr marL="2085746" indent="0">
              <a:buNone/>
              <a:defRPr sz="1000"/>
            </a:lvl5pPr>
            <a:lvl6pPr marL="2607183" indent="0">
              <a:buNone/>
              <a:defRPr sz="1000"/>
            </a:lvl6pPr>
            <a:lvl7pPr marL="3128620" indent="0">
              <a:buNone/>
              <a:defRPr sz="1000"/>
            </a:lvl7pPr>
            <a:lvl8pPr marL="3650056" indent="0">
              <a:buNone/>
              <a:defRPr sz="1000"/>
            </a:lvl8pPr>
            <a:lvl9pPr marL="4171493" indent="0">
              <a:buNone/>
              <a:defRPr sz="10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860BC158-61B1-424B-9283-802DD5186E14}" type="datetimeFigureOut">
              <a:rPr lang="es-ES_tradnl" smtClean="0"/>
              <a:t>01/12/2017</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D81112F5-3E24-A14B-B653-5A75F3316E56}" type="slidenum">
              <a:rPr lang="es-ES_tradnl" smtClean="0"/>
              <a:t>‹Nº›</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095048" y="5293995"/>
            <a:ext cx="6413183" cy="624986"/>
          </a:xfrm>
        </p:spPr>
        <p:txBody>
          <a:bodyPr anchor="b"/>
          <a:lstStyle>
            <a:lvl1pPr algn="l">
              <a:defRPr sz="2300" b="1"/>
            </a:lvl1pPr>
          </a:lstStyle>
          <a:p>
            <a:r>
              <a:rPr lang="es-ES_tradnl" smtClean="0"/>
              <a:t>Clic para editar título</a:t>
            </a:r>
            <a:endParaRPr lang="es-ES_tradnl"/>
          </a:p>
        </p:txBody>
      </p:sp>
      <p:sp>
        <p:nvSpPr>
          <p:cNvPr id="3" name="Marcador de posición de imagen 2"/>
          <p:cNvSpPr>
            <a:spLocks noGrp="1"/>
          </p:cNvSpPr>
          <p:nvPr>
            <p:ph type="pic" idx="1"/>
          </p:nvPr>
        </p:nvSpPr>
        <p:spPr>
          <a:xfrm>
            <a:off x="2095048" y="675755"/>
            <a:ext cx="6413183" cy="4537710"/>
          </a:xfrm>
        </p:spPr>
        <p:txBody>
          <a:bodyPr/>
          <a:lstStyle>
            <a:lvl1pPr marL="0" indent="0">
              <a:buNone/>
              <a:defRPr sz="3600"/>
            </a:lvl1pPr>
            <a:lvl2pPr marL="521437" indent="0">
              <a:buNone/>
              <a:defRPr sz="3200"/>
            </a:lvl2pPr>
            <a:lvl3pPr marL="1042873" indent="0">
              <a:buNone/>
              <a:defRPr sz="2700"/>
            </a:lvl3pPr>
            <a:lvl4pPr marL="1564310" indent="0">
              <a:buNone/>
              <a:defRPr sz="2300"/>
            </a:lvl4pPr>
            <a:lvl5pPr marL="2085746" indent="0">
              <a:buNone/>
              <a:defRPr sz="2300"/>
            </a:lvl5pPr>
            <a:lvl6pPr marL="2607183" indent="0">
              <a:buNone/>
              <a:defRPr sz="2300"/>
            </a:lvl6pPr>
            <a:lvl7pPr marL="3128620" indent="0">
              <a:buNone/>
              <a:defRPr sz="2300"/>
            </a:lvl7pPr>
            <a:lvl8pPr marL="3650056" indent="0">
              <a:buNone/>
              <a:defRPr sz="2300"/>
            </a:lvl8pPr>
            <a:lvl9pPr marL="4171493" indent="0">
              <a:buNone/>
              <a:defRPr sz="2300"/>
            </a:lvl9pPr>
          </a:lstStyle>
          <a:p>
            <a:endParaRPr lang="es-ES_tradnl"/>
          </a:p>
        </p:txBody>
      </p:sp>
      <p:sp>
        <p:nvSpPr>
          <p:cNvPr id="4" name="Marcador de texto 3"/>
          <p:cNvSpPr>
            <a:spLocks noGrp="1"/>
          </p:cNvSpPr>
          <p:nvPr>
            <p:ph type="body" sz="half" idx="2"/>
          </p:nvPr>
        </p:nvSpPr>
        <p:spPr>
          <a:xfrm>
            <a:off x="2095048" y="5918981"/>
            <a:ext cx="6413183" cy="887584"/>
          </a:xfrm>
        </p:spPr>
        <p:txBody>
          <a:bodyPr/>
          <a:lstStyle>
            <a:lvl1pPr marL="0" indent="0">
              <a:buNone/>
              <a:defRPr sz="1600"/>
            </a:lvl1pPr>
            <a:lvl2pPr marL="521437" indent="0">
              <a:buNone/>
              <a:defRPr sz="1400"/>
            </a:lvl2pPr>
            <a:lvl3pPr marL="1042873" indent="0">
              <a:buNone/>
              <a:defRPr sz="1100"/>
            </a:lvl3pPr>
            <a:lvl4pPr marL="1564310" indent="0">
              <a:buNone/>
              <a:defRPr sz="1000"/>
            </a:lvl4pPr>
            <a:lvl5pPr marL="2085746" indent="0">
              <a:buNone/>
              <a:defRPr sz="1000"/>
            </a:lvl5pPr>
            <a:lvl6pPr marL="2607183" indent="0">
              <a:buNone/>
              <a:defRPr sz="1000"/>
            </a:lvl6pPr>
            <a:lvl7pPr marL="3128620" indent="0">
              <a:buNone/>
              <a:defRPr sz="1000"/>
            </a:lvl7pPr>
            <a:lvl8pPr marL="3650056" indent="0">
              <a:buNone/>
              <a:defRPr sz="1000"/>
            </a:lvl8pPr>
            <a:lvl9pPr marL="4171493" indent="0">
              <a:buNone/>
              <a:defRPr sz="10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860BC158-61B1-424B-9283-802DD5186E14}" type="datetimeFigureOut">
              <a:rPr lang="es-ES_tradnl" smtClean="0"/>
              <a:t>01/12/2017</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D81112F5-3E24-A14B-B653-5A75F3316E56}" type="slidenum">
              <a:rPr lang="es-ES_tradnl" smtClean="0"/>
              <a:t>‹Nº›</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534432" y="302865"/>
            <a:ext cx="9619774" cy="1260475"/>
          </a:xfrm>
          <a:prstGeom prst="rect">
            <a:avLst/>
          </a:prstGeom>
        </p:spPr>
        <p:txBody>
          <a:bodyPr vert="horz" lIns="104287" tIns="52144" rIns="104287" bIns="52144" rtlCol="0" anchor="ctr">
            <a:normAutofit/>
          </a:bodyPr>
          <a:lstStyle/>
          <a:p>
            <a:r>
              <a:rPr lang="es-ES_tradnl" smtClean="0"/>
              <a:t>Clic para editar título</a:t>
            </a:r>
            <a:endParaRPr lang="es-ES_tradnl"/>
          </a:p>
        </p:txBody>
      </p:sp>
      <p:sp>
        <p:nvSpPr>
          <p:cNvPr id="3" name="Marcador de texto 2"/>
          <p:cNvSpPr>
            <a:spLocks noGrp="1"/>
          </p:cNvSpPr>
          <p:nvPr>
            <p:ph type="body" idx="1"/>
          </p:nvPr>
        </p:nvSpPr>
        <p:spPr>
          <a:xfrm>
            <a:off x="534432" y="1764666"/>
            <a:ext cx="9619774" cy="4991131"/>
          </a:xfrm>
          <a:prstGeom prst="rect">
            <a:avLst/>
          </a:prstGeom>
        </p:spPr>
        <p:txBody>
          <a:bodyPr vert="horz" lIns="104287" tIns="52144" rIns="104287" bIns="52144"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2"/>
          </p:nvPr>
        </p:nvSpPr>
        <p:spPr>
          <a:xfrm>
            <a:off x="534432" y="7009642"/>
            <a:ext cx="2494016" cy="402652"/>
          </a:xfrm>
          <a:prstGeom prst="rect">
            <a:avLst/>
          </a:prstGeom>
        </p:spPr>
        <p:txBody>
          <a:bodyPr vert="horz" lIns="104287" tIns="52144" rIns="104287" bIns="52144" rtlCol="0" anchor="ctr"/>
          <a:lstStyle>
            <a:lvl1pPr algn="l">
              <a:defRPr sz="1400">
                <a:solidFill>
                  <a:schemeClr val="tx1">
                    <a:tint val="75000"/>
                  </a:schemeClr>
                </a:solidFill>
              </a:defRPr>
            </a:lvl1pPr>
          </a:lstStyle>
          <a:p>
            <a:fld id="{860BC158-61B1-424B-9283-802DD5186E14}" type="datetimeFigureOut">
              <a:rPr lang="es-ES_tradnl" smtClean="0"/>
              <a:t>01/12/2017</a:t>
            </a:fld>
            <a:endParaRPr lang="es-ES_tradnl"/>
          </a:p>
        </p:txBody>
      </p:sp>
      <p:sp>
        <p:nvSpPr>
          <p:cNvPr id="5" name="Marcador de pie de página 4"/>
          <p:cNvSpPr>
            <a:spLocks noGrp="1"/>
          </p:cNvSpPr>
          <p:nvPr>
            <p:ph type="ftr" sz="quarter" idx="3"/>
          </p:nvPr>
        </p:nvSpPr>
        <p:spPr>
          <a:xfrm>
            <a:off x="3651952" y="7009642"/>
            <a:ext cx="3384735" cy="402652"/>
          </a:xfrm>
          <a:prstGeom prst="rect">
            <a:avLst/>
          </a:prstGeom>
        </p:spPr>
        <p:txBody>
          <a:bodyPr vert="horz" lIns="104287" tIns="52144" rIns="104287" bIns="52144" rtlCol="0" anchor="ctr"/>
          <a:lstStyle>
            <a:lvl1pPr algn="ctr">
              <a:defRPr sz="14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7660190" y="7009642"/>
            <a:ext cx="2494016" cy="402652"/>
          </a:xfrm>
          <a:prstGeom prst="rect">
            <a:avLst/>
          </a:prstGeom>
        </p:spPr>
        <p:txBody>
          <a:bodyPr vert="horz" lIns="104287" tIns="52144" rIns="104287" bIns="52144" rtlCol="0" anchor="ctr"/>
          <a:lstStyle>
            <a:lvl1pPr algn="r">
              <a:defRPr sz="1400">
                <a:solidFill>
                  <a:schemeClr val="tx1">
                    <a:tint val="75000"/>
                  </a:schemeClr>
                </a:solidFill>
              </a:defRPr>
            </a:lvl1pPr>
          </a:lstStyle>
          <a:p>
            <a:fld id="{D81112F5-3E24-A14B-B653-5A75F3316E56}" type="slidenum">
              <a:rPr lang="es-ES_tradnl" smtClean="0"/>
              <a:t>‹Nº›</a:t>
            </a:fld>
            <a:endParaRPr lang="es-ES_trad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21437" rtl="0" eaLnBrk="1" latinLnBrk="0" hangingPunct="1">
        <a:spcBef>
          <a:spcPct val="0"/>
        </a:spcBef>
        <a:buNone/>
        <a:defRPr sz="5000" kern="1200">
          <a:solidFill>
            <a:schemeClr val="tx1"/>
          </a:solidFill>
          <a:latin typeface="+mj-lt"/>
          <a:ea typeface="+mj-ea"/>
          <a:cs typeface="+mj-cs"/>
        </a:defRPr>
      </a:lvl1pPr>
    </p:titleStyle>
    <p:body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s-ES_tradnl"/>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2818977" y="4736837"/>
            <a:ext cx="4906666" cy="484748"/>
          </a:xfrm>
          <a:prstGeom prst="rect">
            <a:avLst/>
          </a:prstGeom>
          <a:noFill/>
        </p:spPr>
        <p:txBody>
          <a:bodyPr wrap="square" rtlCol="0">
            <a:spAutoFit/>
          </a:bodyPr>
          <a:lstStyle/>
          <a:p>
            <a:pPr algn="ctr">
              <a:lnSpc>
                <a:spcPts val="3000"/>
              </a:lnSpc>
            </a:pPr>
            <a:r>
              <a:rPr lang="es-ES_tradnl" sz="2800" dirty="0" smtClean="0">
                <a:solidFill>
                  <a:srgbClr val="000D63"/>
                </a:solidFill>
              </a:rPr>
              <a:t>COSEG – 1 de diciembre 2017</a:t>
            </a:r>
            <a:endParaRPr lang="es-ES_tradnl" sz="2800" dirty="0">
              <a:solidFill>
                <a:srgbClr val="000D63"/>
              </a:solidFill>
            </a:endParaRPr>
          </a:p>
        </p:txBody>
      </p:sp>
      <p:sp>
        <p:nvSpPr>
          <p:cNvPr id="8" name="CuadroTexto 7"/>
          <p:cNvSpPr txBox="1"/>
          <p:nvPr/>
        </p:nvSpPr>
        <p:spPr>
          <a:xfrm>
            <a:off x="879823" y="1312278"/>
            <a:ext cx="9289032" cy="2676310"/>
          </a:xfrm>
          <a:prstGeom prst="rect">
            <a:avLst/>
          </a:prstGeom>
          <a:noFill/>
        </p:spPr>
        <p:txBody>
          <a:bodyPr wrap="square" rtlCol="0">
            <a:spAutoFit/>
          </a:bodyPr>
          <a:lstStyle/>
          <a:p>
            <a:pPr algn="ctr">
              <a:lnSpc>
                <a:spcPts val="5000"/>
              </a:lnSpc>
            </a:pPr>
            <a:r>
              <a:rPr lang="es-ES" sz="5300" dirty="0" smtClean="0">
                <a:solidFill>
                  <a:srgbClr val="000D63"/>
                </a:solidFill>
              </a:rPr>
              <a:t>Ejemplo de “buenas prácticas”:</a:t>
            </a:r>
          </a:p>
          <a:p>
            <a:pPr algn="ctr">
              <a:lnSpc>
                <a:spcPts val="5000"/>
              </a:lnSpc>
            </a:pPr>
            <a:endParaRPr lang="es-ES" sz="5300" dirty="0" smtClean="0">
              <a:solidFill>
                <a:srgbClr val="000D63"/>
              </a:solidFill>
            </a:endParaRPr>
          </a:p>
          <a:p>
            <a:pPr algn="ctr">
              <a:lnSpc>
                <a:spcPts val="5000"/>
              </a:lnSpc>
            </a:pPr>
            <a:r>
              <a:rPr lang="es-ES" sz="5300" dirty="0" smtClean="0">
                <a:solidFill>
                  <a:srgbClr val="000D63"/>
                </a:solidFill>
              </a:rPr>
              <a:t> Reuniones de órganos colegiados a distancia</a:t>
            </a:r>
            <a:endParaRPr lang="is-IS" sz="5300" dirty="0" smtClean="0">
              <a:solidFill>
                <a:srgbClr val="000D63"/>
              </a:solidFill>
            </a:endParaRPr>
          </a:p>
        </p:txBody>
      </p:sp>
      <p:pic>
        <p:nvPicPr>
          <p:cNvPr id="3" name="Imagen 2" descr="acronimo_nombre1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7895" y="5869657"/>
            <a:ext cx="7488832" cy="74824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spcBef>
                <a:spcPct val="20000"/>
              </a:spcBef>
            </a:pPr>
            <a:r>
              <a:rPr lang="es-ES" sz="3600" b="1" dirty="0">
                <a:solidFill>
                  <a:srgbClr val="000D63"/>
                </a:solidFill>
                <a:latin typeface="+mn-lt"/>
                <a:ea typeface="+mn-ea"/>
                <a:cs typeface="+mn-cs"/>
              </a:rPr>
              <a:t>Funcionamiento presencial y/o a distancia</a:t>
            </a:r>
          </a:p>
        </p:txBody>
      </p:sp>
      <p:sp>
        <p:nvSpPr>
          <p:cNvPr id="3" name="Marcador de contenido 2"/>
          <p:cNvSpPr>
            <a:spLocks noGrp="1"/>
          </p:cNvSpPr>
          <p:nvPr>
            <p:ph idx="1"/>
          </p:nvPr>
        </p:nvSpPr>
        <p:spPr>
          <a:xfrm>
            <a:off x="879823" y="1563340"/>
            <a:ext cx="9619774" cy="4991131"/>
          </a:xfrm>
        </p:spPr>
        <p:txBody>
          <a:bodyPr>
            <a:normAutofit/>
          </a:bodyPr>
          <a:lstStyle/>
          <a:p>
            <a:pPr marL="0" indent="0" algn="just">
              <a:buNone/>
            </a:pPr>
            <a:r>
              <a:rPr lang="es-ES" sz="3000" dirty="0">
                <a:solidFill>
                  <a:srgbClr val="000D63"/>
                </a:solidFill>
              </a:rPr>
              <a:t>Reunirse a distancia, ¿es una obligación o una posibilidad?</a:t>
            </a:r>
          </a:p>
          <a:p>
            <a:pPr marL="0" indent="0" algn="just" fontAlgn="base">
              <a:buNone/>
            </a:pPr>
            <a:endParaRPr lang="es-ES" sz="3000" dirty="0">
              <a:solidFill>
                <a:srgbClr val="000D63"/>
              </a:solidFill>
            </a:endParaRPr>
          </a:p>
          <a:p>
            <a:pPr marL="0" indent="0" algn="just" fontAlgn="base">
              <a:buNone/>
            </a:pPr>
            <a:r>
              <a:rPr lang="es-ES" sz="3000" dirty="0">
                <a:solidFill>
                  <a:srgbClr val="000D63"/>
                </a:solidFill>
              </a:rPr>
              <a:t>El artículo 17 de la Ley 40/2015 nos indica que </a:t>
            </a:r>
            <a:r>
              <a:rPr lang="es-ES" sz="3000" i="1" dirty="0">
                <a:solidFill>
                  <a:srgbClr val="000D63"/>
                </a:solidFill>
              </a:rPr>
              <a:t>“1. Todos los órganos colegiados se </a:t>
            </a:r>
            <a:r>
              <a:rPr lang="es-ES" sz="3000" b="1" i="1" dirty="0">
                <a:solidFill>
                  <a:srgbClr val="000D63"/>
                </a:solidFill>
              </a:rPr>
              <a:t>podrán</a:t>
            </a:r>
            <a:r>
              <a:rPr lang="es-ES" sz="3000" i="1" dirty="0">
                <a:solidFill>
                  <a:srgbClr val="000D63"/>
                </a:solidFill>
              </a:rPr>
              <a:t> constituir, convocar, celebrar sus sesiones, adoptar acuerdos y remitir actas tanto de forma presencial como a distancia, </a:t>
            </a:r>
            <a:r>
              <a:rPr lang="es-ES" sz="3000" b="1" i="1" dirty="0">
                <a:solidFill>
                  <a:srgbClr val="000D63"/>
                </a:solidFill>
              </a:rPr>
              <a:t>salvo que su reglamento interno recoja expresa y excepcionalmente lo contrario</a:t>
            </a:r>
            <a:r>
              <a:rPr lang="es-ES" sz="3000" i="1" dirty="0">
                <a:solidFill>
                  <a:srgbClr val="000D63"/>
                </a:solidFill>
              </a:rPr>
              <a:t>.”</a:t>
            </a:r>
          </a:p>
          <a:p>
            <a:pPr marL="0" indent="0" algn="just">
              <a:buNone/>
            </a:pPr>
            <a:endParaRPr lang="es-ES" dirty="0"/>
          </a:p>
        </p:txBody>
      </p:sp>
    </p:spTree>
    <p:extLst>
      <p:ext uri="{BB962C8B-B14F-4D97-AF65-F5344CB8AC3E}">
        <p14:creationId xmlns:p14="http://schemas.microsoft.com/office/powerpoint/2010/main" val="12189651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spcBef>
                <a:spcPct val="20000"/>
              </a:spcBef>
            </a:pPr>
            <a:r>
              <a:rPr lang="es-ES" sz="3600" b="1" dirty="0">
                <a:solidFill>
                  <a:srgbClr val="000D63"/>
                </a:solidFill>
                <a:latin typeface="+mn-lt"/>
                <a:ea typeface="+mn-ea"/>
                <a:cs typeface="+mn-cs"/>
              </a:rPr>
              <a:t>Funcionamiento presencial y/o a distancia</a:t>
            </a:r>
          </a:p>
        </p:txBody>
      </p:sp>
      <p:sp>
        <p:nvSpPr>
          <p:cNvPr id="3" name="Marcador de contenido 2"/>
          <p:cNvSpPr>
            <a:spLocks noGrp="1"/>
          </p:cNvSpPr>
          <p:nvPr>
            <p:ph idx="1"/>
          </p:nvPr>
        </p:nvSpPr>
        <p:spPr>
          <a:xfrm>
            <a:off x="879823" y="1563340"/>
            <a:ext cx="9619774" cy="4991131"/>
          </a:xfrm>
        </p:spPr>
        <p:txBody>
          <a:bodyPr>
            <a:normAutofit fontScale="92500" lnSpcReduction="10000"/>
          </a:bodyPr>
          <a:lstStyle/>
          <a:p>
            <a:pPr algn="just">
              <a:buFont typeface="Arial" panose="020B0604020202020204" pitchFamily="34" charset="0"/>
              <a:buChar char="•"/>
            </a:pPr>
            <a:r>
              <a:rPr lang="es-ES" sz="3000" dirty="0" smtClean="0">
                <a:solidFill>
                  <a:srgbClr val="000D63"/>
                </a:solidFill>
              </a:rPr>
              <a:t>¿Quién lo decide?</a:t>
            </a:r>
          </a:p>
          <a:p>
            <a:pPr algn="just">
              <a:buFont typeface="Arial" panose="020B0604020202020204" pitchFamily="34" charset="0"/>
              <a:buChar char="•"/>
            </a:pPr>
            <a:r>
              <a:rPr lang="es-ES" sz="3000" dirty="0" smtClean="0">
                <a:solidFill>
                  <a:srgbClr val="000D63"/>
                </a:solidFill>
              </a:rPr>
              <a:t>¿Para todos los órganos de la Universidad o sólo para algunos? ROF marco vs. ROF de cada órgano</a:t>
            </a:r>
          </a:p>
          <a:p>
            <a:pPr algn="just">
              <a:buFont typeface="Arial" panose="020B0604020202020204" pitchFamily="34" charset="0"/>
              <a:buChar char="•"/>
            </a:pPr>
            <a:r>
              <a:rPr lang="es-ES" sz="3000" dirty="0" smtClean="0">
                <a:solidFill>
                  <a:srgbClr val="000D63"/>
                </a:solidFill>
              </a:rPr>
              <a:t>¿Para todas las sesiones o limitado a algunas? </a:t>
            </a:r>
            <a:r>
              <a:rPr lang="es-ES" sz="3000" dirty="0" err="1" smtClean="0">
                <a:solidFill>
                  <a:srgbClr val="000D63"/>
                </a:solidFill>
              </a:rPr>
              <a:t>P.e</a:t>
            </a:r>
            <a:r>
              <a:rPr lang="es-ES" sz="3000" dirty="0" smtClean="0">
                <a:solidFill>
                  <a:srgbClr val="000D63"/>
                </a:solidFill>
              </a:rPr>
              <a:t>. sesiones extraordinarias.</a:t>
            </a:r>
          </a:p>
          <a:p>
            <a:pPr algn="just">
              <a:buFont typeface="Arial" panose="020B0604020202020204" pitchFamily="34" charset="0"/>
              <a:buChar char="•"/>
            </a:pPr>
            <a:r>
              <a:rPr lang="es-ES" sz="3000" dirty="0" smtClean="0">
                <a:solidFill>
                  <a:srgbClr val="000D63"/>
                </a:solidFill>
              </a:rPr>
              <a:t>¿Para todas los asuntos o limitado a algunos? </a:t>
            </a:r>
            <a:r>
              <a:rPr lang="es-ES" sz="3000" dirty="0" err="1" smtClean="0">
                <a:solidFill>
                  <a:srgbClr val="000D63"/>
                </a:solidFill>
              </a:rPr>
              <a:t>P.e</a:t>
            </a:r>
            <a:r>
              <a:rPr lang="es-ES" sz="3000" dirty="0" smtClean="0">
                <a:solidFill>
                  <a:srgbClr val="000D63"/>
                </a:solidFill>
              </a:rPr>
              <a:t>. mayorías reforzadas, elección de personas o cargos…</a:t>
            </a:r>
          </a:p>
          <a:p>
            <a:pPr algn="just">
              <a:buFont typeface="Arial" panose="020B0604020202020204" pitchFamily="34" charset="0"/>
              <a:buChar char="•"/>
            </a:pPr>
            <a:r>
              <a:rPr lang="es-ES" sz="3000" dirty="0" smtClean="0">
                <a:solidFill>
                  <a:srgbClr val="000D63"/>
                </a:solidFill>
              </a:rPr>
              <a:t>¿Excepcional según supuestos tasados o general? </a:t>
            </a:r>
            <a:r>
              <a:rPr lang="es-ES" sz="3000" dirty="0" err="1" smtClean="0">
                <a:solidFill>
                  <a:srgbClr val="000D63"/>
                </a:solidFill>
              </a:rPr>
              <a:t>P.e</a:t>
            </a:r>
            <a:r>
              <a:rPr lang="es-ES" sz="3000" dirty="0" smtClean="0">
                <a:solidFill>
                  <a:srgbClr val="000D63"/>
                </a:solidFill>
              </a:rPr>
              <a:t>. maternidad, paternidad, enfermedad grave.</a:t>
            </a:r>
          </a:p>
          <a:p>
            <a:pPr algn="just">
              <a:buFont typeface="Arial" panose="020B0604020202020204" pitchFamily="34" charset="0"/>
              <a:buChar char="•"/>
            </a:pPr>
            <a:r>
              <a:rPr lang="es-ES" sz="3000" dirty="0" smtClean="0">
                <a:solidFill>
                  <a:srgbClr val="000D63"/>
                </a:solidFill>
              </a:rPr>
              <a:t>¿Mínimo de </a:t>
            </a:r>
            <a:r>
              <a:rPr lang="es-ES" sz="3000" dirty="0" err="1" smtClean="0">
                <a:solidFill>
                  <a:srgbClr val="000D63"/>
                </a:solidFill>
              </a:rPr>
              <a:t>presencialidad</a:t>
            </a:r>
            <a:r>
              <a:rPr lang="es-ES" sz="3000" dirty="0" smtClean="0">
                <a:solidFill>
                  <a:srgbClr val="000D63"/>
                </a:solidFill>
              </a:rPr>
              <a:t> del órgano? Deber de los miembros de acudir y participar en las sesiones.</a:t>
            </a:r>
            <a:endParaRPr lang="es-ES" dirty="0"/>
          </a:p>
        </p:txBody>
      </p:sp>
    </p:spTree>
    <p:extLst>
      <p:ext uri="{BB962C8B-B14F-4D97-AF65-F5344CB8AC3E}">
        <p14:creationId xmlns:p14="http://schemas.microsoft.com/office/powerpoint/2010/main" val="24921952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spcBef>
                <a:spcPct val="20000"/>
              </a:spcBef>
            </a:pPr>
            <a:r>
              <a:rPr lang="es-ES" sz="3600" b="1" dirty="0">
                <a:solidFill>
                  <a:srgbClr val="000D63"/>
                </a:solidFill>
                <a:latin typeface="+mn-lt"/>
                <a:ea typeface="+mn-ea"/>
                <a:cs typeface="+mn-cs"/>
              </a:rPr>
              <a:t>Convocatoria</a:t>
            </a:r>
          </a:p>
        </p:txBody>
      </p:sp>
      <p:sp>
        <p:nvSpPr>
          <p:cNvPr id="3" name="Marcador de contenido 2"/>
          <p:cNvSpPr>
            <a:spLocks noGrp="1"/>
          </p:cNvSpPr>
          <p:nvPr>
            <p:ph idx="1"/>
          </p:nvPr>
        </p:nvSpPr>
        <p:spPr>
          <a:xfrm>
            <a:off x="735807" y="1556509"/>
            <a:ext cx="9619774" cy="4991131"/>
          </a:xfrm>
        </p:spPr>
        <p:txBody>
          <a:bodyPr>
            <a:noAutofit/>
          </a:bodyPr>
          <a:lstStyle/>
          <a:p>
            <a:pPr marL="0" indent="0" algn="just">
              <a:buNone/>
            </a:pPr>
            <a:r>
              <a:rPr lang="es-ES" sz="2800" dirty="0">
                <a:solidFill>
                  <a:srgbClr val="000D63"/>
                </a:solidFill>
              </a:rPr>
              <a:t>Salvo que no sea posible, a través de medios electrónicos:</a:t>
            </a:r>
          </a:p>
          <a:p>
            <a:pPr marL="0" indent="0" algn="just">
              <a:buNone/>
            </a:pPr>
            <a:endParaRPr lang="es-ES" sz="2800" dirty="0">
              <a:solidFill>
                <a:srgbClr val="000D63"/>
              </a:solidFill>
            </a:endParaRPr>
          </a:p>
          <a:p>
            <a:pPr marL="0" indent="0" algn="just">
              <a:buNone/>
            </a:pPr>
            <a:r>
              <a:rPr lang="es-ES" sz="2800" dirty="0" smtClean="0">
                <a:solidFill>
                  <a:srgbClr val="000D63"/>
                </a:solidFill>
              </a:rPr>
              <a:t>¿</a:t>
            </a:r>
            <a:r>
              <a:rPr lang="es-ES" sz="2800" dirty="0">
                <a:solidFill>
                  <a:srgbClr val="000D63"/>
                </a:solidFill>
              </a:rPr>
              <a:t>Basta el correo electrónico? </a:t>
            </a:r>
            <a:r>
              <a:rPr lang="es-ES" sz="2800" dirty="0" smtClean="0">
                <a:solidFill>
                  <a:srgbClr val="000D63"/>
                </a:solidFill>
              </a:rPr>
              <a:t>¿Queda </a:t>
            </a:r>
            <a:r>
              <a:rPr lang="es-ES" sz="2800" dirty="0">
                <a:solidFill>
                  <a:srgbClr val="000D63"/>
                </a:solidFill>
              </a:rPr>
              <a:t>constancia de su entrega, puesta a </a:t>
            </a:r>
            <a:r>
              <a:rPr lang="es-ES" sz="2800" dirty="0" smtClean="0">
                <a:solidFill>
                  <a:srgbClr val="000D63"/>
                </a:solidFill>
              </a:rPr>
              <a:t>disposición? </a:t>
            </a:r>
            <a:r>
              <a:rPr lang="es-ES" sz="2800" dirty="0">
                <a:solidFill>
                  <a:srgbClr val="000D63"/>
                </a:solidFill>
                <a:sym typeface="Wingdings" panose="05000000000000000000" pitchFamily="2" charset="2"/>
              </a:rPr>
              <a:t> Plataformas de sede electrónica o tramitadores de notificaciones electrónicas</a:t>
            </a:r>
            <a:r>
              <a:rPr lang="es-ES" sz="2800" dirty="0" smtClean="0">
                <a:solidFill>
                  <a:srgbClr val="000D63"/>
                </a:solidFill>
                <a:sym typeface="Wingdings" panose="05000000000000000000" pitchFamily="2" charset="2"/>
              </a:rPr>
              <a:t>.  Notificación art. 14 Ley 39/2015.</a:t>
            </a:r>
            <a:endParaRPr lang="es-ES" sz="2800" dirty="0">
              <a:solidFill>
                <a:srgbClr val="000D63"/>
              </a:solidFill>
              <a:sym typeface="Wingdings" panose="05000000000000000000" pitchFamily="2" charset="2"/>
            </a:endParaRPr>
          </a:p>
          <a:p>
            <a:pPr marL="0" indent="0" algn="just">
              <a:buNone/>
            </a:pPr>
            <a:endParaRPr lang="es-ES" sz="2800" dirty="0">
              <a:solidFill>
                <a:srgbClr val="000D63"/>
              </a:solidFill>
            </a:endParaRPr>
          </a:p>
          <a:p>
            <a:pPr marL="0" indent="0" algn="just">
              <a:buNone/>
            </a:pPr>
            <a:r>
              <a:rPr lang="es-ES" sz="2800" dirty="0">
                <a:solidFill>
                  <a:srgbClr val="000D63"/>
                </a:solidFill>
              </a:rPr>
              <a:t>Los miembros de los órganos colegiados de la Universidad (en tanto que empleados públicos) están obligados a relacionarse electrónicamente con ésta; ¿También los estudiantes?¿Los miembros del Consejo Social</a:t>
            </a:r>
            <a:r>
              <a:rPr lang="es-ES" sz="2800" dirty="0" smtClean="0">
                <a:solidFill>
                  <a:srgbClr val="000D63"/>
                </a:solidFill>
              </a:rPr>
              <a:t>? </a:t>
            </a:r>
            <a:r>
              <a:rPr lang="es-ES" sz="2800" dirty="0" smtClean="0">
                <a:solidFill>
                  <a:srgbClr val="000D63"/>
                </a:solidFill>
                <a:sym typeface="Wingdings" panose="05000000000000000000" pitchFamily="2" charset="2"/>
              </a:rPr>
              <a:t> Regulación (Normativa; Rector)</a:t>
            </a:r>
            <a:endParaRPr lang="es-ES" sz="2800" dirty="0">
              <a:solidFill>
                <a:srgbClr val="000D63"/>
              </a:solidFill>
            </a:endParaRPr>
          </a:p>
        </p:txBody>
      </p:sp>
    </p:spTree>
    <p:extLst>
      <p:ext uri="{BB962C8B-B14F-4D97-AF65-F5344CB8AC3E}">
        <p14:creationId xmlns:p14="http://schemas.microsoft.com/office/powerpoint/2010/main" val="36434073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spcBef>
                <a:spcPct val="20000"/>
              </a:spcBef>
            </a:pPr>
            <a:r>
              <a:rPr lang="es-ES" sz="3600" b="1" dirty="0">
                <a:solidFill>
                  <a:srgbClr val="000D63"/>
                </a:solidFill>
                <a:latin typeface="+mn-lt"/>
                <a:ea typeface="+mn-ea"/>
                <a:cs typeface="+mn-cs"/>
              </a:rPr>
              <a:t>Convocatoria</a:t>
            </a:r>
          </a:p>
        </p:txBody>
      </p:sp>
      <p:sp>
        <p:nvSpPr>
          <p:cNvPr id="3" name="Marcador de contenido 2"/>
          <p:cNvSpPr>
            <a:spLocks noGrp="1"/>
          </p:cNvSpPr>
          <p:nvPr>
            <p:ph idx="1"/>
          </p:nvPr>
        </p:nvSpPr>
        <p:spPr/>
        <p:txBody>
          <a:bodyPr>
            <a:normAutofit fontScale="92500" lnSpcReduction="20000"/>
          </a:bodyPr>
          <a:lstStyle/>
          <a:p>
            <a:pPr marL="0" indent="0" algn="just">
              <a:buNone/>
            </a:pPr>
            <a:r>
              <a:rPr lang="es-ES" sz="3200" dirty="0">
                <a:solidFill>
                  <a:srgbClr val="000D63"/>
                </a:solidFill>
              </a:rPr>
              <a:t>La convocatoria deberá incluir el orden del día junto con la documentación necesaria para su </a:t>
            </a:r>
            <a:r>
              <a:rPr lang="es-ES" sz="3200" dirty="0" smtClean="0">
                <a:solidFill>
                  <a:srgbClr val="000D63"/>
                </a:solidFill>
              </a:rPr>
              <a:t>deliberación:</a:t>
            </a:r>
          </a:p>
          <a:p>
            <a:pPr marL="0" indent="0" algn="just">
              <a:buNone/>
            </a:pPr>
            <a:endParaRPr lang="es-ES" sz="3200" dirty="0" smtClean="0">
              <a:solidFill>
                <a:srgbClr val="000D63"/>
              </a:solidFill>
            </a:endParaRPr>
          </a:p>
          <a:p>
            <a:pPr algn="just">
              <a:buFontTx/>
              <a:buChar char="-"/>
            </a:pPr>
            <a:r>
              <a:rPr lang="es-ES" sz="3200" dirty="0" smtClean="0">
                <a:solidFill>
                  <a:srgbClr val="000D63"/>
                </a:solidFill>
              </a:rPr>
              <a:t>condiciones </a:t>
            </a:r>
            <a:r>
              <a:rPr lang="es-ES" sz="3200" dirty="0">
                <a:solidFill>
                  <a:srgbClr val="000D63"/>
                </a:solidFill>
              </a:rPr>
              <a:t>en que se va a celebrar la </a:t>
            </a:r>
            <a:r>
              <a:rPr lang="es-ES" sz="3200" dirty="0" smtClean="0">
                <a:solidFill>
                  <a:srgbClr val="000D63"/>
                </a:solidFill>
              </a:rPr>
              <a:t>sesión</a:t>
            </a:r>
          </a:p>
          <a:p>
            <a:pPr algn="just">
              <a:buFontTx/>
              <a:buChar char="-"/>
            </a:pPr>
            <a:r>
              <a:rPr lang="es-ES" sz="3200" dirty="0" smtClean="0">
                <a:solidFill>
                  <a:srgbClr val="000D63"/>
                </a:solidFill>
              </a:rPr>
              <a:t>sistema </a:t>
            </a:r>
            <a:r>
              <a:rPr lang="es-ES" sz="3200" dirty="0">
                <a:solidFill>
                  <a:srgbClr val="000D63"/>
                </a:solidFill>
              </a:rPr>
              <a:t>de conexión, en su caso, para asistir a </a:t>
            </a:r>
            <a:r>
              <a:rPr lang="es-ES" sz="3200" dirty="0" smtClean="0">
                <a:solidFill>
                  <a:srgbClr val="000D63"/>
                </a:solidFill>
              </a:rPr>
              <a:t>distancia</a:t>
            </a:r>
          </a:p>
          <a:p>
            <a:pPr algn="just">
              <a:buFontTx/>
              <a:buChar char="-"/>
            </a:pPr>
            <a:r>
              <a:rPr lang="es-ES" sz="3200" dirty="0" smtClean="0">
                <a:solidFill>
                  <a:srgbClr val="000D63"/>
                </a:solidFill>
              </a:rPr>
              <a:t>lugares </a:t>
            </a:r>
            <a:r>
              <a:rPr lang="es-ES" sz="3200" dirty="0">
                <a:solidFill>
                  <a:srgbClr val="000D63"/>
                </a:solidFill>
              </a:rPr>
              <a:t>en que estén disponibles los medios técnicos necesarios para asistir y participar en la </a:t>
            </a:r>
            <a:r>
              <a:rPr lang="es-ES" sz="3200" dirty="0" smtClean="0">
                <a:solidFill>
                  <a:srgbClr val="000D63"/>
                </a:solidFill>
              </a:rPr>
              <a:t>sesión (¿salas de ordenadores de los diferentes Campus?¿Salas dónde haya pantalla de videoconferencia?¿Reservar una en cada Campus?¿Únicamente en los Campus de la Universidad o también fuera de su ámbito?)</a:t>
            </a:r>
            <a:endParaRPr lang="es-ES" sz="3200" dirty="0">
              <a:solidFill>
                <a:srgbClr val="000D63"/>
              </a:solidFill>
            </a:endParaRPr>
          </a:p>
          <a:p>
            <a:pPr marL="0" indent="0" algn="just">
              <a:buNone/>
            </a:pPr>
            <a:endParaRPr lang="es-ES" sz="3200" dirty="0">
              <a:solidFill>
                <a:srgbClr val="000D63"/>
              </a:solidFill>
            </a:endParaRPr>
          </a:p>
        </p:txBody>
      </p:sp>
    </p:spTree>
    <p:extLst>
      <p:ext uri="{BB962C8B-B14F-4D97-AF65-F5344CB8AC3E}">
        <p14:creationId xmlns:p14="http://schemas.microsoft.com/office/powerpoint/2010/main" val="18136518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nSpc>
                <a:spcPct val="80000"/>
              </a:lnSpc>
              <a:spcBef>
                <a:spcPct val="20000"/>
              </a:spcBef>
            </a:pPr>
            <a:r>
              <a:rPr lang="es-ES" sz="3600" b="1" dirty="0">
                <a:solidFill>
                  <a:srgbClr val="000D63"/>
                </a:solidFill>
                <a:latin typeface="+mn-lt"/>
                <a:ea typeface="+mn-ea"/>
                <a:cs typeface="+mn-cs"/>
              </a:rPr>
              <a:t>Durante la sesión…</a:t>
            </a:r>
          </a:p>
        </p:txBody>
      </p:sp>
      <p:sp>
        <p:nvSpPr>
          <p:cNvPr id="3" name="Marcador de contenido 2"/>
          <p:cNvSpPr>
            <a:spLocks noGrp="1"/>
          </p:cNvSpPr>
          <p:nvPr>
            <p:ph idx="1"/>
          </p:nvPr>
        </p:nvSpPr>
        <p:spPr>
          <a:xfrm>
            <a:off x="444024" y="1378873"/>
            <a:ext cx="9619774" cy="4991131"/>
          </a:xfrm>
        </p:spPr>
        <p:txBody>
          <a:bodyPr>
            <a:noAutofit/>
          </a:bodyPr>
          <a:lstStyle/>
          <a:p>
            <a:pPr marL="0" indent="0" algn="just">
              <a:buNone/>
            </a:pPr>
            <a:r>
              <a:rPr lang="es-ES" sz="2000" dirty="0">
                <a:solidFill>
                  <a:srgbClr val="000D63"/>
                </a:solidFill>
              </a:rPr>
              <a:t>Si se opta por el modelo a distancia, se debe </a:t>
            </a:r>
            <a:r>
              <a:rPr lang="es-ES" sz="2000" dirty="0" smtClean="0">
                <a:solidFill>
                  <a:srgbClr val="000D63"/>
                </a:solidFill>
              </a:rPr>
              <a:t>asegurar </a:t>
            </a:r>
            <a:r>
              <a:rPr lang="es-ES" sz="2000" dirty="0">
                <a:solidFill>
                  <a:srgbClr val="000D63"/>
                </a:solidFill>
              </a:rPr>
              <a:t>la </a:t>
            </a:r>
            <a:r>
              <a:rPr lang="es-ES" sz="2000" b="1" dirty="0">
                <a:solidFill>
                  <a:srgbClr val="000D63"/>
                </a:solidFill>
              </a:rPr>
              <a:t>identidad de los miembros </a:t>
            </a:r>
            <a:r>
              <a:rPr lang="es-ES" sz="2000" dirty="0">
                <a:solidFill>
                  <a:srgbClr val="000D63"/>
                </a:solidFill>
              </a:rPr>
              <a:t>o personas que les suplan a través de medios electrónicos, entre los que se incluyen el </a:t>
            </a:r>
            <a:r>
              <a:rPr lang="es-ES" sz="2000" b="1" dirty="0">
                <a:solidFill>
                  <a:srgbClr val="000D63"/>
                </a:solidFill>
              </a:rPr>
              <a:t>correo electrónico, las </a:t>
            </a:r>
            <a:r>
              <a:rPr lang="es-ES" sz="2000" b="1" dirty="0" err="1">
                <a:solidFill>
                  <a:srgbClr val="000D63"/>
                </a:solidFill>
              </a:rPr>
              <a:t>audioconferencias</a:t>
            </a:r>
            <a:r>
              <a:rPr lang="es-ES" sz="2000" b="1" dirty="0">
                <a:solidFill>
                  <a:srgbClr val="000D63"/>
                </a:solidFill>
              </a:rPr>
              <a:t>, las videoconferencias, el teléfono u otros medios audiovisuales</a:t>
            </a:r>
            <a:r>
              <a:rPr lang="es-ES" sz="2000" dirty="0">
                <a:solidFill>
                  <a:srgbClr val="000D63"/>
                </a:solidFill>
              </a:rPr>
              <a:t>. </a:t>
            </a:r>
            <a:r>
              <a:rPr lang="es-ES" sz="2000" dirty="0" smtClean="0">
                <a:solidFill>
                  <a:srgbClr val="000D63"/>
                </a:solidFill>
              </a:rPr>
              <a:t>¿Acceso a través de firma electrónica?¿aplicación informática con entrada en la sesión con código y clave previamente comunicada al móvil? Doble sistema de seguridad informática??</a:t>
            </a:r>
            <a:endParaRPr lang="es-ES" sz="2000" dirty="0">
              <a:solidFill>
                <a:srgbClr val="000D63"/>
              </a:solidFill>
            </a:endParaRPr>
          </a:p>
          <a:p>
            <a:pPr marL="0" indent="0" algn="just">
              <a:buNone/>
            </a:pPr>
            <a:endParaRPr lang="es-ES" sz="2000" dirty="0">
              <a:solidFill>
                <a:srgbClr val="000D63"/>
              </a:solidFill>
            </a:endParaRPr>
          </a:p>
          <a:p>
            <a:pPr marL="0" indent="0" algn="just">
              <a:buNone/>
            </a:pPr>
            <a:r>
              <a:rPr lang="es-ES" sz="2000" dirty="0">
                <a:solidFill>
                  <a:srgbClr val="000D63"/>
                </a:solidFill>
              </a:rPr>
              <a:t>Igualmente, a través de dichos medios se deberá </a:t>
            </a:r>
            <a:r>
              <a:rPr lang="es-ES" sz="2000" b="1" dirty="0">
                <a:solidFill>
                  <a:srgbClr val="000D63"/>
                </a:solidFill>
              </a:rPr>
              <a:t>asegurar el contenido de sus manifestaciones</a:t>
            </a:r>
            <a:r>
              <a:rPr lang="es-ES" sz="2000" dirty="0">
                <a:solidFill>
                  <a:srgbClr val="000D63"/>
                </a:solidFill>
              </a:rPr>
              <a:t>, el momento en que éstas se producen, así como la </a:t>
            </a:r>
            <a:r>
              <a:rPr lang="es-ES" sz="2000" b="1" dirty="0">
                <a:solidFill>
                  <a:srgbClr val="000D63"/>
                </a:solidFill>
              </a:rPr>
              <a:t>interactividad e intercomunicación </a:t>
            </a:r>
            <a:r>
              <a:rPr lang="es-ES" sz="2000" dirty="0">
                <a:solidFill>
                  <a:srgbClr val="000D63"/>
                </a:solidFill>
              </a:rPr>
              <a:t>entre ellos en tiempo real y la disponibilidad de medios durante la </a:t>
            </a:r>
            <a:r>
              <a:rPr lang="es-ES" sz="2000" dirty="0" smtClean="0">
                <a:solidFill>
                  <a:srgbClr val="000D63"/>
                </a:solidFill>
              </a:rPr>
              <a:t>sesión</a:t>
            </a:r>
            <a:r>
              <a:rPr lang="es-ES" sz="2000" dirty="0">
                <a:solidFill>
                  <a:srgbClr val="000D63"/>
                </a:solidFill>
              </a:rPr>
              <a:t> </a:t>
            </a:r>
            <a:r>
              <a:rPr lang="es-ES" sz="2000" dirty="0" smtClean="0">
                <a:solidFill>
                  <a:srgbClr val="000D63"/>
                </a:solidFill>
              </a:rPr>
              <a:t>(Sincronía de las sesiones). Mal funcionamiento de las redes de comunicaciones, cortes, </a:t>
            </a:r>
            <a:r>
              <a:rPr lang="es-ES" sz="2000" dirty="0" err="1" smtClean="0">
                <a:solidFill>
                  <a:srgbClr val="000D63"/>
                </a:solidFill>
              </a:rPr>
              <a:t>etc.especialmente</a:t>
            </a:r>
            <a:r>
              <a:rPr lang="es-ES" sz="2000" dirty="0" smtClean="0">
                <a:solidFill>
                  <a:srgbClr val="000D63"/>
                </a:solidFill>
              </a:rPr>
              <a:t> durante las grabaciones. ¿Debido a causas de la Universidad?¿Debido a causas ajenas y propias del miembro? Sistema de seguridad frente al </a:t>
            </a:r>
            <a:r>
              <a:rPr lang="es-ES" sz="2000" dirty="0" err="1" smtClean="0">
                <a:solidFill>
                  <a:srgbClr val="000D63"/>
                </a:solidFill>
              </a:rPr>
              <a:t>hackeo</a:t>
            </a:r>
            <a:r>
              <a:rPr lang="es-ES" sz="2000" dirty="0" smtClean="0">
                <a:solidFill>
                  <a:srgbClr val="000D63"/>
                </a:solidFill>
              </a:rPr>
              <a:t> de la sesión.</a:t>
            </a:r>
          </a:p>
          <a:p>
            <a:pPr marL="0" indent="0" algn="just">
              <a:buNone/>
            </a:pPr>
            <a:endParaRPr lang="es-ES" sz="2000" dirty="0">
              <a:solidFill>
                <a:srgbClr val="000D63"/>
              </a:solidFill>
            </a:endParaRPr>
          </a:p>
          <a:p>
            <a:pPr marL="0" indent="0" algn="just">
              <a:buNone/>
            </a:pPr>
            <a:r>
              <a:rPr lang="es-ES" sz="2000" dirty="0">
                <a:solidFill>
                  <a:srgbClr val="000D63"/>
                </a:solidFill>
              </a:rPr>
              <a:t>Casi obligatoria es la grabación de la sesión. No significa que se vean la cara pero sí que sepan y escuchen lo que están diciendo los otros </a:t>
            </a:r>
            <a:r>
              <a:rPr lang="es-ES" sz="2000" dirty="0" smtClean="0">
                <a:solidFill>
                  <a:srgbClr val="000D63"/>
                </a:solidFill>
              </a:rPr>
              <a:t>miembros en tiempo real. </a:t>
            </a:r>
            <a:r>
              <a:rPr lang="es-ES" sz="2000" dirty="0">
                <a:solidFill>
                  <a:srgbClr val="000D63"/>
                </a:solidFill>
                <a:sym typeface="Wingdings" panose="05000000000000000000" pitchFamily="2" charset="2"/>
              </a:rPr>
              <a:t> Función de moderación y de dirección de la sesión por parte del Presidente del órgano.</a:t>
            </a:r>
            <a:endParaRPr lang="es-ES" sz="2000" dirty="0">
              <a:solidFill>
                <a:srgbClr val="000D63"/>
              </a:solidFill>
            </a:endParaRPr>
          </a:p>
        </p:txBody>
      </p:sp>
    </p:spTree>
    <p:extLst>
      <p:ext uri="{BB962C8B-B14F-4D97-AF65-F5344CB8AC3E}">
        <p14:creationId xmlns:p14="http://schemas.microsoft.com/office/powerpoint/2010/main" val="17275106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nSpc>
                <a:spcPct val="80000"/>
              </a:lnSpc>
              <a:spcBef>
                <a:spcPct val="20000"/>
              </a:spcBef>
            </a:pPr>
            <a:r>
              <a:rPr lang="es-ES" sz="3600" b="1" dirty="0">
                <a:solidFill>
                  <a:srgbClr val="000D63"/>
                </a:solidFill>
                <a:latin typeface="+mn-lt"/>
                <a:ea typeface="+mn-ea"/>
                <a:cs typeface="+mn-cs"/>
              </a:rPr>
              <a:t>Votaciones</a:t>
            </a:r>
          </a:p>
        </p:txBody>
      </p:sp>
      <p:sp>
        <p:nvSpPr>
          <p:cNvPr id="3" name="Marcador de contenido 2"/>
          <p:cNvSpPr>
            <a:spLocks noGrp="1"/>
          </p:cNvSpPr>
          <p:nvPr>
            <p:ph idx="1"/>
          </p:nvPr>
        </p:nvSpPr>
        <p:spPr>
          <a:xfrm>
            <a:off x="663799" y="1764666"/>
            <a:ext cx="9619774" cy="4991131"/>
          </a:xfrm>
        </p:spPr>
        <p:txBody>
          <a:bodyPr>
            <a:normAutofit fontScale="85000" lnSpcReduction="20000"/>
          </a:bodyPr>
          <a:lstStyle/>
          <a:p>
            <a:pPr marL="0" indent="0" algn="just">
              <a:buFont typeface="Arial"/>
              <a:buNone/>
            </a:pPr>
            <a:r>
              <a:rPr lang="es-ES" sz="4100" dirty="0">
                <a:solidFill>
                  <a:srgbClr val="000D63"/>
                </a:solidFill>
              </a:rPr>
              <a:t>No trata expresamente la Ley cómo se debe de llevar a cabo las votaciones en el caso de asistir a distancia, especialmente cuando se trate de llevar a cabo una </a:t>
            </a:r>
            <a:r>
              <a:rPr lang="es-ES" sz="4100" b="1" dirty="0">
                <a:solidFill>
                  <a:srgbClr val="000D63"/>
                </a:solidFill>
              </a:rPr>
              <a:t>votación secreta </a:t>
            </a:r>
            <a:r>
              <a:rPr lang="es-ES" sz="4100" dirty="0">
                <a:solidFill>
                  <a:srgbClr val="000D63"/>
                </a:solidFill>
              </a:rPr>
              <a:t>que, por sus propios términos, no debería poder ser vista por ningún miembro del órgano. </a:t>
            </a:r>
            <a:endParaRPr lang="es-ES" sz="4100" dirty="0" smtClean="0">
              <a:solidFill>
                <a:srgbClr val="000D63"/>
              </a:solidFill>
            </a:endParaRPr>
          </a:p>
          <a:p>
            <a:pPr marL="0" indent="0" algn="just">
              <a:buFont typeface="Arial"/>
              <a:buNone/>
            </a:pPr>
            <a:r>
              <a:rPr lang="es-ES" sz="4100" dirty="0" smtClean="0">
                <a:solidFill>
                  <a:srgbClr val="000D63"/>
                </a:solidFill>
              </a:rPr>
              <a:t>La </a:t>
            </a:r>
            <a:r>
              <a:rPr lang="es-ES" sz="4100" dirty="0">
                <a:solidFill>
                  <a:srgbClr val="000D63"/>
                </a:solidFill>
              </a:rPr>
              <a:t>única determinación que hace constar la Ley es que cuando se asista a distancia, los acuerdos se entenderán </a:t>
            </a:r>
            <a:r>
              <a:rPr lang="es-ES" sz="4100" b="1" dirty="0">
                <a:solidFill>
                  <a:srgbClr val="000D63"/>
                </a:solidFill>
              </a:rPr>
              <a:t>adoptados en el lugar donde tenga la sede el órgano colegiado </a:t>
            </a:r>
            <a:r>
              <a:rPr lang="es-ES" sz="4100" dirty="0">
                <a:solidFill>
                  <a:srgbClr val="000D63"/>
                </a:solidFill>
              </a:rPr>
              <a:t>y, en su defecto, donde esté ubicada la presidencia.</a:t>
            </a:r>
          </a:p>
          <a:p>
            <a:endParaRPr lang="es-ES" dirty="0"/>
          </a:p>
        </p:txBody>
      </p:sp>
    </p:spTree>
    <p:extLst>
      <p:ext uri="{BB962C8B-B14F-4D97-AF65-F5344CB8AC3E}">
        <p14:creationId xmlns:p14="http://schemas.microsoft.com/office/powerpoint/2010/main" val="4557940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0" y="-1"/>
            <a:ext cx="10688638" cy="7562851"/>
          </a:xfrm>
          <a:prstGeom prst="rect">
            <a:avLst/>
          </a:prstGeom>
        </p:spPr>
      </p:pic>
    </p:spTree>
    <p:extLst>
      <p:ext uri="{BB962C8B-B14F-4D97-AF65-F5344CB8AC3E}">
        <p14:creationId xmlns:p14="http://schemas.microsoft.com/office/powerpoint/2010/main" val="5756487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a:stretch>
            <a:fillRect/>
          </a:stretch>
        </p:blipFill>
        <p:spPr>
          <a:xfrm>
            <a:off x="0" y="12208"/>
            <a:ext cx="10674479" cy="7550641"/>
          </a:xfrm>
          <a:prstGeom prst="rect">
            <a:avLst/>
          </a:prstGeom>
        </p:spPr>
      </p:pic>
    </p:spTree>
    <p:extLst>
      <p:ext uri="{BB962C8B-B14F-4D97-AF65-F5344CB8AC3E}">
        <p14:creationId xmlns:p14="http://schemas.microsoft.com/office/powerpoint/2010/main" val="3695326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0" y="-1"/>
            <a:ext cx="10696194" cy="7562851"/>
          </a:xfrm>
          <a:prstGeom prst="rect">
            <a:avLst/>
          </a:prstGeom>
        </p:spPr>
      </p:pic>
    </p:spTree>
    <p:extLst>
      <p:ext uri="{BB962C8B-B14F-4D97-AF65-F5344CB8AC3E}">
        <p14:creationId xmlns:p14="http://schemas.microsoft.com/office/powerpoint/2010/main" val="3444573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nSpc>
                <a:spcPct val="80000"/>
              </a:lnSpc>
              <a:spcBef>
                <a:spcPct val="20000"/>
              </a:spcBef>
            </a:pPr>
            <a:r>
              <a:rPr lang="es-ES" sz="3600" b="1" dirty="0">
                <a:solidFill>
                  <a:srgbClr val="000D63"/>
                </a:solidFill>
                <a:latin typeface="+mn-lt"/>
                <a:ea typeface="+mn-ea"/>
                <a:cs typeface="+mn-cs"/>
              </a:rPr>
              <a:t>Acta de la sesión</a:t>
            </a:r>
          </a:p>
        </p:txBody>
      </p:sp>
      <p:sp>
        <p:nvSpPr>
          <p:cNvPr id="3" name="Marcador de contenido 2"/>
          <p:cNvSpPr>
            <a:spLocks noGrp="1"/>
          </p:cNvSpPr>
          <p:nvPr>
            <p:ph idx="1"/>
          </p:nvPr>
        </p:nvSpPr>
        <p:spPr>
          <a:xfrm>
            <a:off x="663799" y="1768883"/>
            <a:ext cx="9619774" cy="4991131"/>
          </a:xfrm>
        </p:spPr>
        <p:txBody>
          <a:bodyPr>
            <a:normAutofit fontScale="55000" lnSpcReduction="20000"/>
          </a:bodyPr>
          <a:lstStyle/>
          <a:p>
            <a:pPr marL="0" indent="0" algn="just">
              <a:buNone/>
            </a:pPr>
            <a:r>
              <a:rPr lang="es-ES" sz="4100" dirty="0" smtClean="0">
                <a:solidFill>
                  <a:srgbClr val="000D63"/>
                </a:solidFill>
              </a:rPr>
              <a:t>Deberán </a:t>
            </a:r>
            <a:r>
              <a:rPr lang="es-ES" sz="4100" dirty="0">
                <a:solidFill>
                  <a:srgbClr val="000D63"/>
                </a:solidFill>
              </a:rPr>
              <a:t>obligatoriamente quedar recogidos en el acta de la sesión qué miembros asisten de manera presencial y cuáles a distancia y a través de qué medios asisten a la misma. </a:t>
            </a:r>
          </a:p>
          <a:p>
            <a:pPr marL="0" indent="0" algn="just">
              <a:buNone/>
            </a:pPr>
            <a:endParaRPr lang="es-ES" sz="4100" dirty="0">
              <a:solidFill>
                <a:srgbClr val="000D63"/>
              </a:solidFill>
            </a:endParaRPr>
          </a:p>
          <a:p>
            <a:pPr marL="0" indent="0" algn="just">
              <a:buNone/>
            </a:pPr>
            <a:r>
              <a:rPr lang="es-ES" sz="4100" dirty="0">
                <a:solidFill>
                  <a:srgbClr val="000D63"/>
                </a:solidFill>
              </a:rPr>
              <a:t>Las novedades más relevantes se dedican a la regulación de la posibilidad de grabación de la sesión. El fichero resultante, como hemos comentado, junto con una </a:t>
            </a:r>
            <a:r>
              <a:rPr lang="es-ES" sz="4100" b="1" dirty="0">
                <a:solidFill>
                  <a:srgbClr val="000D63"/>
                </a:solidFill>
              </a:rPr>
              <a:t>certificación expedida por el Secretario de la autenticidad e integridad de la misma</a:t>
            </a:r>
            <a:r>
              <a:rPr lang="es-ES" sz="4100" dirty="0">
                <a:solidFill>
                  <a:srgbClr val="000D63"/>
                </a:solidFill>
              </a:rPr>
              <a:t>, y cuantos documentos en soporte electrónico se utilizasen como documentos de trabajo en la sesión, podrán acompañar al acta de las sesiones, sin necesidad de hacer constar en ella los puntos principales de las deliberaciones. </a:t>
            </a:r>
            <a:endParaRPr lang="es-ES" sz="4100" dirty="0" smtClean="0">
              <a:solidFill>
                <a:srgbClr val="000D63"/>
              </a:solidFill>
            </a:endParaRPr>
          </a:p>
          <a:p>
            <a:pPr marL="0" indent="0" algn="just">
              <a:buNone/>
            </a:pPr>
            <a:r>
              <a:rPr lang="es-ES" sz="4100" dirty="0" smtClean="0">
                <a:solidFill>
                  <a:srgbClr val="000D63"/>
                </a:solidFill>
              </a:rPr>
              <a:t>Se </a:t>
            </a:r>
            <a:r>
              <a:rPr lang="es-ES" sz="4100" dirty="0">
                <a:solidFill>
                  <a:srgbClr val="000D63"/>
                </a:solidFill>
              </a:rPr>
              <a:t>debe garantizar el acceso a dicho acta por parte de los miembros del órgano colegiado</a:t>
            </a:r>
            <a:r>
              <a:rPr lang="es-ES" sz="4100" dirty="0" smtClean="0">
                <a:solidFill>
                  <a:srgbClr val="000D63"/>
                </a:solidFill>
              </a:rPr>
              <a:t>.</a:t>
            </a:r>
          </a:p>
          <a:p>
            <a:pPr marL="0" indent="0" algn="just">
              <a:buNone/>
            </a:pPr>
            <a:endParaRPr lang="es-ES" sz="4100" dirty="0">
              <a:solidFill>
                <a:srgbClr val="000D63"/>
              </a:solidFill>
            </a:endParaRPr>
          </a:p>
          <a:p>
            <a:pPr marL="0" indent="0" algn="just">
              <a:buNone/>
            </a:pPr>
            <a:r>
              <a:rPr lang="es-ES" sz="4100" dirty="0" smtClean="0">
                <a:solidFill>
                  <a:srgbClr val="000D63"/>
                </a:solidFill>
              </a:rPr>
              <a:t>Documento administrativo art. 26 Ley 39/2015</a:t>
            </a:r>
            <a:endParaRPr lang="es-ES" sz="4100" dirty="0">
              <a:solidFill>
                <a:srgbClr val="000D63"/>
              </a:solidFill>
            </a:endParaRPr>
          </a:p>
          <a:p>
            <a:pPr algn="just"/>
            <a:endParaRPr lang="es-ES" dirty="0"/>
          </a:p>
        </p:txBody>
      </p:sp>
    </p:spTree>
    <p:extLst>
      <p:ext uri="{BB962C8B-B14F-4D97-AF65-F5344CB8AC3E}">
        <p14:creationId xmlns:p14="http://schemas.microsoft.com/office/powerpoint/2010/main" val="4427219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acronimo_nombre1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7854" y="6968684"/>
            <a:ext cx="4855600" cy="485149"/>
          </a:xfrm>
          <a:prstGeom prst="rect">
            <a:avLst/>
          </a:prstGeom>
        </p:spPr>
      </p:pic>
      <p:sp>
        <p:nvSpPr>
          <p:cNvPr id="6" name="Marcador de contenido 5"/>
          <p:cNvSpPr txBox="1">
            <a:spLocks noGrp="1"/>
          </p:cNvSpPr>
          <p:nvPr>
            <p:ph idx="1"/>
          </p:nvPr>
        </p:nvSpPr>
        <p:spPr>
          <a:xfrm>
            <a:off x="375767" y="829097"/>
            <a:ext cx="9619774" cy="5940750"/>
          </a:xfrm>
          <a:prstGeom prst="rect">
            <a:avLst/>
          </a:prstGeom>
          <a:noFill/>
        </p:spPr>
        <p:txBody>
          <a:bodyPr wrap="square" rtlCol="0">
            <a:spAutoFit/>
          </a:bodyPr>
          <a:lstStyle/>
          <a:p>
            <a:pPr marL="1035786" lvl="1" indent="-514350" algn="just">
              <a:buAutoNum type="arabicPeriod"/>
            </a:pPr>
            <a:r>
              <a:rPr lang="es-ES" dirty="0" smtClean="0">
                <a:solidFill>
                  <a:srgbClr val="000D63"/>
                </a:solidFill>
              </a:rPr>
              <a:t>El </a:t>
            </a:r>
            <a:r>
              <a:rPr lang="es-ES" dirty="0">
                <a:solidFill>
                  <a:srgbClr val="000D63"/>
                </a:solidFill>
              </a:rPr>
              <a:t>funcionamiento de los órganos colegiados tras la entrada en vigor de las Leyes 39 y 40</a:t>
            </a:r>
            <a:r>
              <a:rPr lang="es-ES" dirty="0" smtClean="0">
                <a:solidFill>
                  <a:srgbClr val="000D63"/>
                </a:solidFill>
              </a:rPr>
              <a:t>.</a:t>
            </a:r>
          </a:p>
          <a:p>
            <a:pPr marL="521436" lvl="1" indent="0" algn="just">
              <a:buNone/>
            </a:pPr>
            <a:endParaRPr lang="es-ES" dirty="0" smtClean="0">
              <a:solidFill>
                <a:srgbClr val="000D63"/>
              </a:solidFill>
            </a:endParaRPr>
          </a:p>
          <a:p>
            <a:pPr marL="977694" lvl="2" indent="0" algn="just">
              <a:buNone/>
            </a:pPr>
            <a:r>
              <a:rPr lang="es-ES" dirty="0" smtClean="0">
                <a:solidFill>
                  <a:srgbClr val="000D63"/>
                </a:solidFill>
              </a:rPr>
              <a:t>1.1. Alcance de la reforma.</a:t>
            </a:r>
          </a:p>
          <a:p>
            <a:pPr marL="977694" lvl="2" indent="0" algn="just">
              <a:buNone/>
            </a:pPr>
            <a:r>
              <a:rPr lang="es-ES" dirty="0" smtClean="0">
                <a:solidFill>
                  <a:srgbClr val="000D63"/>
                </a:solidFill>
              </a:rPr>
              <a:t>1.2. Modificaciones en la regulación de órganos colegiados.</a:t>
            </a:r>
          </a:p>
          <a:p>
            <a:pPr marL="977694" lvl="2" indent="0" algn="just">
              <a:buNone/>
            </a:pPr>
            <a:r>
              <a:rPr lang="es-ES" dirty="0" smtClean="0">
                <a:solidFill>
                  <a:srgbClr val="000D63"/>
                </a:solidFill>
              </a:rPr>
              <a:t>1.3. Novedades en materia de Administración electrónica.</a:t>
            </a:r>
          </a:p>
          <a:p>
            <a:pPr marL="977694" lvl="2" indent="0" algn="just">
              <a:buNone/>
            </a:pPr>
            <a:endParaRPr lang="es-ES" dirty="0">
              <a:solidFill>
                <a:srgbClr val="000D63"/>
              </a:solidFill>
            </a:endParaRPr>
          </a:p>
          <a:p>
            <a:pPr marL="521436" lvl="1" indent="0" algn="just">
              <a:buNone/>
            </a:pPr>
            <a:r>
              <a:rPr lang="es-ES" dirty="0">
                <a:solidFill>
                  <a:srgbClr val="000D63"/>
                </a:solidFill>
              </a:rPr>
              <a:t>2</a:t>
            </a:r>
            <a:r>
              <a:rPr lang="es-ES" dirty="0" smtClean="0">
                <a:solidFill>
                  <a:srgbClr val="000D63"/>
                </a:solidFill>
              </a:rPr>
              <a:t>. Y </a:t>
            </a:r>
            <a:r>
              <a:rPr lang="es-ES" dirty="0">
                <a:solidFill>
                  <a:srgbClr val="000D63"/>
                </a:solidFill>
              </a:rPr>
              <a:t>todo </a:t>
            </a:r>
            <a:r>
              <a:rPr lang="es-ES" dirty="0" smtClean="0">
                <a:solidFill>
                  <a:srgbClr val="000D63"/>
                </a:solidFill>
              </a:rPr>
              <a:t>esto, </a:t>
            </a:r>
            <a:r>
              <a:rPr lang="es-ES" dirty="0">
                <a:solidFill>
                  <a:srgbClr val="000D63"/>
                </a:solidFill>
              </a:rPr>
              <a:t>¿lo queremos hacer? ¿cómo lo hacemos</a:t>
            </a:r>
            <a:r>
              <a:rPr lang="es-ES" dirty="0" smtClean="0">
                <a:solidFill>
                  <a:srgbClr val="000D63"/>
                </a:solidFill>
              </a:rPr>
              <a:t>?</a:t>
            </a:r>
          </a:p>
          <a:p>
            <a:pPr marL="521436" lvl="1" indent="0" algn="just">
              <a:buNone/>
            </a:pPr>
            <a:endParaRPr lang="es-ES" dirty="0">
              <a:solidFill>
                <a:srgbClr val="000D63"/>
              </a:solidFill>
            </a:endParaRPr>
          </a:p>
          <a:p>
            <a:pPr marL="521436" lvl="1" indent="0" algn="just">
              <a:buNone/>
            </a:pPr>
            <a:r>
              <a:rPr lang="es-ES" dirty="0">
                <a:solidFill>
                  <a:srgbClr val="000D63"/>
                </a:solidFill>
              </a:rPr>
              <a:t>3</a:t>
            </a:r>
            <a:r>
              <a:rPr lang="es-ES" dirty="0" smtClean="0">
                <a:solidFill>
                  <a:srgbClr val="000D63"/>
                </a:solidFill>
              </a:rPr>
              <a:t>. A </a:t>
            </a:r>
            <a:r>
              <a:rPr lang="es-ES" dirty="0">
                <a:solidFill>
                  <a:srgbClr val="000D63"/>
                </a:solidFill>
              </a:rPr>
              <a:t>futuro: cuestiones pendientes</a:t>
            </a:r>
            <a:r>
              <a:rPr lang="es-ES" dirty="0" smtClean="0">
                <a:solidFill>
                  <a:srgbClr val="000D63"/>
                </a:solidFill>
              </a:rPr>
              <a:t>.</a:t>
            </a:r>
            <a:endParaRPr lang="es-ES" dirty="0">
              <a:solidFill>
                <a:srgbClr val="000D63"/>
              </a:solidFill>
            </a:endParaRPr>
          </a:p>
        </p:txBody>
      </p:sp>
    </p:spTree>
    <p:extLst>
      <p:ext uri="{BB962C8B-B14F-4D97-AF65-F5344CB8AC3E}">
        <p14:creationId xmlns:p14="http://schemas.microsoft.com/office/powerpoint/2010/main" val="324162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nSpc>
                <a:spcPct val="80000"/>
              </a:lnSpc>
              <a:spcBef>
                <a:spcPct val="20000"/>
              </a:spcBef>
            </a:pPr>
            <a:r>
              <a:rPr lang="es-ES" sz="3600" b="1" dirty="0">
                <a:solidFill>
                  <a:srgbClr val="000D63"/>
                </a:solidFill>
                <a:latin typeface="+mn-lt"/>
                <a:ea typeface="+mn-ea"/>
                <a:cs typeface="+mn-cs"/>
              </a:rPr>
              <a:t>Certificados de acuerdos y de asistencia de miembros</a:t>
            </a:r>
          </a:p>
        </p:txBody>
      </p:sp>
      <p:sp>
        <p:nvSpPr>
          <p:cNvPr id="3" name="Marcador de contenido 2"/>
          <p:cNvSpPr>
            <a:spLocks noGrp="1"/>
          </p:cNvSpPr>
          <p:nvPr>
            <p:ph idx="1"/>
          </p:nvPr>
        </p:nvSpPr>
        <p:spPr/>
        <p:txBody>
          <a:bodyPr>
            <a:normAutofit lnSpcReduction="10000"/>
          </a:bodyPr>
          <a:lstStyle/>
          <a:p>
            <a:pPr marL="0" indent="0" algn="just">
              <a:buNone/>
            </a:pPr>
            <a:r>
              <a:rPr lang="es-ES" sz="2800" dirty="0">
                <a:solidFill>
                  <a:srgbClr val="000D63"/>
                </a:solidFill>
              </a:rPr>
              <a:t>Todos los derechos que asisten a los ciudadanos en sus relaciones con las Administraciones Públicas que recoge la Ley 39/2015, tales como la asistencia en el uso de medios electrónicos, la práctica de notificaciones electrónicas, la emisión de certificaciones u otros documentos en formato electrónico, el archivo de documentos, etc…se deberán llevar a cabo, de manera general, a través de </a:t>
            </a:r>
            <a:r>
              <a:rPr lang="es-ES" sz="2800" b="1" dirty="0">
                <a:solidFill>
                  <a:srgbClr val="000D63"/>
                </a:solidFill>
              </a:rPr>
              <a:t>medios electrónicos</a:t>
            </a:r>
            <a:r>
              <a:rPr lang="es-ES" sz="2800" dirty="0">
                <a:solidFill>
                  <a:srgbClr val="000D63"/>
                </a:solidFill>
              </a:rPr>
              <a:t>. </a:t>
            </a:r>
            <a:endParaRPr lang="es-ES" sz="2800" dirty="0" smtClean="0">
              <a:solidFill>
                <a:srgbClr val="000D63"/>
              </a:solidFill>
            </a:endParaRPr>
          </a:p>
          <a:p>
            <a:pPr marL="0" indent="0" algn="just">
              <a:buNone/>
            </a:pPr>
            <a:r>
              <a:rPr lang="es-ES" sz="2800" dirty="0" smtClean="0">
                <a:solidFill>
                  <a:srgbClr val="000D63"/>
                </a:solidFill>
              </a:rPr>
              <a:t>Todas </a:t>
            </a:r>
            <a:r>
              <a:rPr lang="es-ES" sz="2800" dirty="0">
                <a:solidFill>
                  <a:srgbClr val="000D63"/>
                </a:solidFill>
              </a:rPr>
              <a:t>ellas constituyen actuaciones que se producen en el desarrollo de las sesiones de los órganos colegiados y, por ello, a dichas normas de procedimiento se ha de estar</a:t>
            </a:r>
            <a:r>
              <a:rPr lang="es-ES" sz="2800" dirty="0" smtClean="0">
                <a:solidFill>
                  <a:srgbClr val="000D63"/>
                </a:solidFill>
              </a:rPr>
              <a:t>.</a:t>
            </a:r>
          </a:p>
          <a:p>
            <a:pPr marL="0" indent="0" algn="just">
              <a:buNone/>
            </a:pPr>
            <a:endParaRPr lang="es-ES" sz="2800" dirty="0">
              <a:solidFill>
                <a:srgbClr val="000D63"/>
              </a:solidFill>
            </a:endParaRPr>
          </a:p>
          <a:p>
            <a:pPr marL="0" indent="0" algn="just">
              <a:buNone/>
            </a:pPr>
            <a:r>
              <a:rPr lang="es-ES" sz="2800" dirty="0" smtClean="0">
                <a:solidFill>
                  <a:srgbClr val="000D63"/>
                </a:solidFill>
              </a:rPr>
              <a:t>Documento electrónico art. 26 Ley 39/2015</a:t>
            </a:r>
            <a:endParaRPr lang="es-ES" sz="2800" dirty="0">
              <a:solidFill>
                <a:srgbClr val="000D63"/>
              </a:solidFill>
            </a:endParaRPr>
          </a:p>
          <a:p>
            <a:endParaRPr lang="es-ES" dirty="0"/>
          </a:p>
        </p:txBody>
      </p:sp>
    </p:spTree>
    <p:extLst>
      <p:ext uri="{BB962C8B-B14F-4D97-AF65-F5344CB8AC3E}">
        <p14:creationId xmlns:p14="http://schemas.microsoft.com/office/powerpoint/2010/main" val="25151541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803231" y="3205361"/>
            <a:ext cx="9085342" cy="1621111"/>
          </a:xfrm>
        </p:spPr>
        <p:txBody>
          <a:bodyPr>
            <a:noAutofit/>
          </a:bodyPr>
          <a:lstStyle/>
          <a:p>
            <a:pPr lvl="1" algn="ctr" defTabSz="521437" rtl="0">
              <a:spcBef>
                <a:spcPct val="0"/>
              </a:spcBef>
            </a:pPr>
            <a:r>
              <a:rPr lang="es-ES" sz="5300" b="1" dirty="0" smtClean="0">
                <a:solidFill>
                  <a:srgbClr val="000D63"/>
                </a:solidFill>
                <a:latin typeface="+mn-lt"/>
              </a:rPr>
              <a:t>2. Y todo esto, ¿lo queremos hacer? ¿cómo lo hacemos?</a:t>
            </a:r>
            <a:br>
              <a:rPr lang="es-ES" sz="5300" b="1" dirty="0" smtClean="0">
                <a:solidFill>
                  <a:srgbClr val="000D63"/>
                </a:solidFill>
                <a:latin typeface="+mn-lt"/>
              </a:rPr>
            </a:br>
            <a:endParaRPr lang="es-ES" sz="5300" b="1" dirty="0">
              <a:latin typeface="+mn-lt"/>
            </a:endParaRPr>
          </a:p>
        </p:txBody>
      </p:sp>
    </p:spTree>
    <p:extLst>
      <p:ext uri="{BB962C8B-B14F-4D97-AF65-F5344CB8AC3E}">
        <p14:creationId xmlns:p14="http://schemas.microsoft.com/office/powerpoint/2010/main" val="3767919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000" b="1" dirty="0">
                <a:solidFill>
                  <a:srgbClr val="000D63"/>
                </a:solidFill>
                <a:latin typeface="+mn-lt"/>
                <a:ea typeface="+mn-ea"/>
                <a:cs typeface="+mn-cs"/>
              </a:rPr>
              <a:t>En la UC3M</a:t>
            </a:r>
          </a:p>
        </p:txBody>
      </p:sp>
      <p:sp>
        <p:nvSpPr>
          <p:cNvPr id="3" name="Marcador de contenido 2"/>
          <p:cNvSpPr>
            <a:spLocks noGrp="1"/>
          </p:cNvSpPr>
          <p:nvPr>
            <p:ph idx="1"/>
          </p:nvPr>
        </p:nvSpPr>
        <p:spPr/>
        <p:txBody>
          <a:bodyPr>
            <a:normAutofit/>
          </a:bodyPr>
          <a:lstStyle/>
          <a:p>
            <a:pPr marL="0" indent="0" algn="just">
              <a:lnSpc>
                <a:spcPct val="90000"/>
              </a:lnSpc>
              <a:buNone/>
            </a:pPr>
            <a:endParaRPr lang="es-ES" dirty="0" smtClean="0">
              <a:solidFill>
                <a:srgbClr val="000D63"/>
              </a:solidFill>
            </a:endParaRPr>
          </a:p>
          <a:p>
            <a:pPr marL="0" indent="0" algn="just">
              <a:lnSpc>
                <a:spcPct val="90000"/>
              </a:lnSpc>
              <a:buNone/>
            </a:pPr>
            <a:r>
              <a:rPr lang="es-ES" dirty="0" smtClean="0">
                <a:solidFill>
                  <a:srgbClr val="000D63"/>
                </a:solidFill>
              </a:rPr>
              <a:t>i) Intranet </a:t>
            </a:r>
            <a:r>
              <a:rPr lang="es-ES" dirty="0">
                <a:solidFill>
                  <a:srgbClr val="000D63"/>
                </a:solidFill>
              </a:rPr>
              <a:t>UC3M – Consejos y Comisiones – Grupos de trabajo</a:t>
            </a:r>
          </a:p>
          <a:p>
            <a:pPr marL="0" indent="0">
              <a:buNone/>
            </a:pPr>
            <a:endParaRPr lang="es-ES" b="1" dirty="0"/>
          </a:p>
          <a:p>
            <a:pPr marL="0" indent="0">
              <a:buNone/>
            </a:pPr>
            <a:endParaRPr lang="es-ES" b="1" dirty="0" smtClean="0"/>
          </a:p>
          <a:p>
            <a:pPr marL="0" indent="0" algn="just">
              <a:buNone/>
            </a:pPr>
            <a:r>
              <a:rPr lang="es-ES" dirty="0">
                <a:solidFill>
                  <a:srgbClr val="000D63"/>
                </a:solidFill>
              </a:rPr>
              <a:t>ii) Tramitador de </a:t>
            </a:r>
            <a:r>
              <a:rPr lang="es-ES" dirty="0" smtClean="0">
                <a:solidFill>
                  <a:srgbClr val="000D63"/>
                </a:solidFill>
              </a:rPr>
              <a:t>procedimientos </a:t>
            </a:r>
            <a:r>
              <a:rPr lang="es-ES" dirty="0">
                <a:solidFill>
                  <a:srgbClr val="000D63"/>
                </a:solidFill>
              </a:rPr>
              <a:t>en la sede electrónica de la UC3M: módulo </a:t>
            </a:r>
            <a:r>
              <a:rPr lang="es-ES" dirty="0" smtClean="0">
                <a:solidFill>
                  <a:srgbClr val="000D63"/>
                </a:solidFill>
              </a:rPr>
              <a:t>“órganos </a:t>
            </a:r>
            <a:r>
              <a:rPr lang="es-ES" dirty="0">
                <a:solidFill>
                  <a:srgbClr val="000D63"/>
                </a:solidFill>
              </a:rPr>
              <a:t>de </a:t>
            </a:r>
            <a:r>
              <a:rPr lang="es-ES" dirty="0" smtClean="0">
                <a:solidFill>
                  <a:srgbClr val="000D63"/>
                </a:solidFill>
              </a:rPr>
              <a:t>gobierno”</a:t>
            </a:r>
            <a:endParaRPr lang="es-ES" dirty="0">
              <a:solidFill>
                <a:srgbClr val="000D63"/>
              </a:solidFill>
            </a:endParaRPr>
          </a:p>
          <a:p>
            <a:pPr marL="857250" indent="-857250">
              <a:buAutoNum type="romanLcParenR"/>
            </a:pPr>
            <a:endParaRPr lang="es-ES" b="1" dirty="0" smtClean="0"/>
          </a:p>
          <a:p>
            <a:pPr marL="857250" indent="-857250">
              <a:buAutoNum type="romanLcParenR"/>
            </a:pPr>
            <a:endParaRPr lang="es-ES" b="1" dirty="0" smtClean="0"/>
          </a:p>
          <a:p>
            <a:pPr marL="0" indent="0">
              <a:buNone/>
            </a:pPr>
            <a:endParaRPr lang="es-ES" dirty="0" smtClean="0"/>
          </a:p>
          <a:p>
            <a:pPr marL="0" indent="0">
              <a:buNone/>
            </a:pPr>
            <a:endParaRPr lang="es-ES" dirty="0"/>
          </a:p>
          <a:p>
            <a:pPr marL="0" indent="0">
              <a:buNone/>
            </a:pPr>
            <a:endParaRPr lang="es-ES" dirty="0" smtClean="0"/>
          </a:p>
          <a:p>
            <a:pPr marL="857250" indent="-857250">
              <a:buAutoNum type="romanLcParenR"/>
            </a:pPr>
            <a:endParaRPr lang="es-ES" b="1" dirty="0" smtClean="0"/>
          </a:p>
          <a:p>
            <a:pPr marL="0" indent="0">
              <a:buNone/>
            </a:pPr>
            <a:endParaRPr lang="es-ES" dirty="0" smtClean="0"/>
          </a:p>
        </p:txBody>
      </p:sp>
    </p:spTree>
    <p:extLst>
      <p:ext uri="{BB962C8B-B14F-4D97-AF65-F5344CB8AC3E}">
        <p14:creationId xmlns:p14="http://schemas.microsoft.com/office/powerpoint/2010/main" val="1166522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58895" y="2989337"/>
            <a:ext cx="9619774" cy="4991131"/>
          </a:xfrm>
        </p:spPr>
        <p:txBody>
          <a:bodyPr>
            <a:normAutofit/>
          </a:bodyPr>
          <a:lstStyle/>
          <a:p>
            <a:pPr marL="0" indent="0" algn="ctr">
              <a:buNone/>
            </a:pPr>
            <a:r>
              <a:rPr lang="es-ES" sz="6000" b="1" dirty="0">
                <a:solidFill>
                  <a:srgbClr val="000D63"/>
                </a:solidFill>
              </a:rPr>
              <a:t>INTRANET UC3M</a:t>
            </a:r>
          </a:p>
        </p:txBody>
      </p:sp>
    </p:spTree>
    <p:extLst>
      <p:ext uri="{BB962C8B-B14F-4D97-AF65-F5344CB8AC3E}">
        <p14:creationId xmlns:p14="http://schemas.microsoft.com/office/powerpoint/2010/main" val="27496453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Marcador de contenido 5"/>
          <p:cNvPicPr>
            <a:picLocks noGrp="1" noChangeAspect="1"/>
          </p:cNvPicPr>
          <p:nvPr>
            <p:ph idx="1"/>
          </p:nvPr>
        </p:nvPicPr>
        <p:blipFill>
          <a:blip r:embed="rId2"/>
          <a:stretch>
            <a:fillRect/>
          </a:stretch>
        </p:blipFill>
        <p:spPr>
          <a:xfrm>
            <a:off x="-14111" y="-1"/>
            <a:ext cx="13011150" cy="7315200"/>
          </a:xfrm>
          <a:prstGeom prst="rect">
            <a:avLst/>
          </a:prstGeom>
        </p:spPr>
      </p:pic>
    </p:spTree>
    <p:extLst>
      <p:ext uri="{BB962C8B-B14F-4D97-AF65-F5344CB8AC3E}">
        <p14:creationId xmlns:p14="http://schemas.microsoft.com/office/powerpoint/2010/main" val="1506845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preferRelativeResize="0">
            <a:picLocks noGrp="1" noChangeAspect="1"/>
          </p:cNvPicPr>
          <p:nvPr>
            <p:ph idx="1"/>
          </p:nvPr>
        </p:nvPicPr>
        <p:blipFill>
          <a:blip r:embed="rId2"/>
          <a:stretch>
            <a:fillRect/>
          </a:stretch>
        </p:blipFill>
        <p:spPr>
          <a:xfrm>
            <a:off x="0" y="0"/>
            <a:ext cx="13011150" cy="7315200"/>
          </a:xfrm>
          <a:prstGeom prst="rect">
            <a:avLst/>
          </a:prstGeom>
        </p:spPr>
      </p:pic>
    </p:spTree>
    <p:extLst>
      <p:ext uri="{BB962C8B-B14F-4D97-AF65-F5344CB8AC3E}">
        <p14:creationId xmlns:p14="http://schemas.microsoft.com/office/powerpoint/2010/main" val="12197142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preferRelativeResize="0">
            <a:picLocks noGrp="1" noChangeAspect="1"/>
          </p:cNvPicPr>
          <p:nvPr>
            <p:ph idx="1"/>
          </p:nvPr>
        </p:nvPicPr>
        <p:blipFill>
          <a:blip r:embed="rId2"/>
          <a:stretch>
            <a:fillRect/>
          </a:stretch>
        </p:blipFill>
        <p:spPr>
          <a:xfrm>
            <a:off x="1" y="1"/>
            <a:ext cx="10692000" cy="7562850"/>
          </a:xfrm>
          <a:prstGeom prst="rect">
            <a:avLst/>
          </a:prstGeom>
        </p:spPr>
      </p:pic>
    </p:spTree>
    <p:extLst>
      <p:ext uri="{BB962C8B-B14F-4D97-AF65-F5344CB8AC3E}">
        <p14:creationId xmlns:p14="http://schemas.microsoft.com/office/powerpoint/2010/main" val="19332754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 y="0"/>
            <a:ext cx="10712201" cy="7283817"/>
          </a:xfrm>
          <a:prstGeom prst="rect">
            <a:avLst/>
          </a:prstGeom>
        </p:spPr>
      </p:pic>
    </p:spTree>
    <p:extLst>
      <p:ext uri="{BB962C8B-B14F-4D97-AF65-F5344CB8AC3E}">
        <p14:creationId xmlns:p14="http://schemas.microsoft.com/office/powerpoint/2010/main" val="15944074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preferRelativeResize="0">
            <a:picLocks noGrp="1"/>
          </p:cNvPicPr>
          <p:nvPr>
            <p:ph idx="1"/>
          </p:nvPr>
        </p:nvPicPr>
        <p:blipFill>
          <a:blip r:embed="rId2"/>
          <a:stretch>
            <a:fillRect/>
          </a:stretch>
        </p:blipFill>
        <p:spPr>
          <a:xfrm>
            <a:off x="-1" y="0"/>
            <a:ext cx="10816927" cy="7928273"/>
          </a:xfrm>
          <a:prstGeom prst="rect">
            <a:avLst/>
          </a:prstGeom>
        </p:spPr>
      </p:pic>
    </p:spTree>
    <p:extLst>
      <p:ext uri="{BB962C8B-B14F-4D97-AF65-F5344CB8AC3E}">
        <p14:creationId xmlns:p14="http://schemas.microsoft.com/office/powerpoint/2010/main" val="728582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marL="0" indent="0" algn="ctr">
              <a:buNone/>
            </a:pPr>
            <a:r>
              <a:rPr lang="es-ES" sz="6000" b="1" dirty="0">
                <a:solidFill>
                  <a:srgbClr val="000D63"/>
                </a:solidFill>
              </a:rPr>
              <a:t>SEDE </a:t>
            </a:r>
            <a:r>
              <a:rPr lang="es-ES" sz="6000" b="1" dirty="0" smtClean="0">
                <a:solidFill>
                  <a:srgbClr val="000D63"/>
                </a:solidFill>
              </a:rPr>
              <a:t>ELECTRÓNICA </a:t>
            </a:r>
            <a:endParaRPr lang="es-ES" sz="6000" b="1" dirty="0">
              <a:solidFill>
                <a:srgbClr val="000D63"/>
              </a:solidFill>
            </a:endParaRPr>
          </a:p>
          <a:p>
            <a:pPr marL="0" indent="0" algn="ctr">
              <a:buNone/>
            </a:pPr>
            <a:r>
              <a:rPr lang="es-ES" sz="6000" b="1" dirty="0">
                <a:solidFill>
                  <a:srgbClr val="000D63"/>
                </a:solidFill>
              </a:rPr>
              <a:t>TRAMITADOR DE PROCEDIMIENTOS ELECTRÓNICOS</a:t>
            </a:r>
          </a:p>
        </p:txBody>
      </p:sp>
    </p:spTree>
    <p:extLst>
      <p:ext uri="{BB962C8B-B14F-4D97-AF65-F5344CB8AC3E}">
        <p14:creationId xmlns:p14="http://schemas.microsoft.com/office/powerpoint/2010/main" val="17166264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noAutofit/>
          </a:bodyPr>
          <a:lstStyle/>
          <a:p>
            <a:pPr>
              <a:lnSpc>
                <a:spcPts val="5000"/>
              </a:lnSpc>
            </a:pPr>
            <a:r>
              <a:rPr lang="es-ES" sz="5300" dirty="0" smtClean="0">
                <a:solidFill>
                  <a:srgbClr val="000D63"/>
                </a:solidFill>
                <a:latin typeface="+mn-lt"/>
                <a:ea typeface="+mn-ea"/>
                <a:cs typeface="+mn-cs"/>
              </a:rPr>
              <a:t/>
            </a:r>
            <a:br>
              <a:rPr lang="es-ES" sz="5300" dirty="0" smtClean="0">
                <a:solidFill>
                  <a:srgbClr val="000D63"/>
                </a:solidFill>
                <a:latin typeface="+mn-lt"/>
                <a:ea typeface="+mn-ea"/>
                <a:cs typeface="+mn-cs"/>
              </a:rPr>
            </a:br>
            <a:r>
              <a:rPr lang="es-ES" sz="5300" b="1" dirty="0" smtClean="0">
                <a:solidFill>
                  <a:srgbClr val="000D63"/>
                </a:solidFill>
                <a:latin typeface="+mn-lt"/>
                <a:ea typeface="+mn-ea"/>
                <a:cs typeface="+mn-cs"/>
              </a:rPr>
              <a:t>1. El </a:t>
            </a:r>
            <a:r>
              <a:rPr lang="es-ES" sz="5300" b="1" dirty="0">
                <a:solidFill>
                  <a:srgbClr val="000D63"/>
                </a:solidFill>
                <a:latin typeface="+mn-lt"/>
                <a:ea typeface="+mn-ea"/>
                <a:cs typeface="+mn-cs"/>
              </a:rPr>
              <a:t>funcionamiento de los órganos colegiados tras la entrada en vigor de las Leyes 39 y 40</a:t>
            </a:r>
          </a:p>
        </p:txBody>
      </p:sp>
    </p:spTree>
    <p:extLst>
      <p:ext uri="{BB962C8B-B14F-4D97-AF65-F5344CB8AC3E}">
        <p14:creationId xmlns:p14="http://schemas.microsoft.com/office/powerpoint/2010/main" val="29886633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p:cNvPicPr>
          <p:nvPr>
            <p:ph idx="1"/>
          </p:nvPr>
        </p:nvPicPr>
        <p:blipFill>
          <a:blip r:embed="rId2"/>
          <a:stretch>
            <a:fillRect/>
          </a:stretch>
        </p:blipFill>
        <p:spPr>
          <a:xfrm>
            <a:off x="1" y="2834"/>
            <a:ext cx="10688638" cy="7560015"/>
          </a:xfrm>
          <a:prstGeom prst="rect">
            <a:avLst/>
          </a:prstGeom>
        </p:spPr>
      </p:pic>
    </p:spTree>
    <p:extLst>
      <p:ext uri="{BB962C8B-B14F-4D97-AF65-F5344CB8AC3E}">
        <p14:creationId xmlns:p14="http://schemas.microsoft.com/office/powerpoint/2010/main" val="9273687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0" y="-1"/>
            <a:ext cx="10696194" cy="7562851"/>
          </a:xfrm>
          <a:prstGeom prst="rect">
            <a:avLst/>
          </a:prstGeom>
        </p:spPr>
      </p:pic>
    </p:spTree>
    <p:extLst>
      <p:ext uri="{BB962C8B-B14F-4D97-AF65-F5344CB8AC3E}">
        <p14:creationId xmlns:p14="http://schemas.microsoft.com/office/powerpoint/2010/main" val="24178112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5577" y="-1"/>
            <a:ext cx="10704215" cy="7562851"/>
          </a:xfrm>
          <a:prstGeom prst="rect">
            <a:avLst/>
          </a:prstGeom>
        </p:spPr>
      </p:pic>
    </p:spTree>
    <p:extLst>
      <p:ext uri="{BB962C8B-B14F-4D97-AF65-F5344CB8AC3E}">
        <p14:creationId xmlns:p14="http://schemas.microsoft.com/office/powerpoint/2010/main" val="25988789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0" y="-1"/>
            <a:ext cx="10688638" cy="7562851"/>
          </a:xfrm>
          <a:prstGeom prst="rect">
            <a:avLst/>
          </a:prstGeom>
        </p:spPr>
      </p:pic>
    </p:spTree>
    <p:extLst>
      <p:ext uri="{BB962C8B-B14F-4D97-AF65-F5344CB8AC3E}">
        <p14:creationId xmlns:p14="http://schemas.microsoft.com/office/powerpoint/2010/main" val="28601559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0" y="-1"/>
            <a:ext cx="10688638" cy="7562851"/>
          </a:xfrm>
          <a:prstGeom prst="rect">
            <a:avLst/>
          </a:prstGeom>
        </p:spPr>
      </p:pic>
    </p:spTree>
    <p:extLst>
      <p:ext uri="{BB962C8B-B14F-4D97-AF65-F5344CB8AC3E}">
        <p14:creationId xmlns:p14="http://schemas.microsoft.com/office/powerpoint/2010/main" val="42750325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0" y="-1"/>
            <a:ext cx="10688638" cy="7562851"/>
          </a:xfrm>
          <a:prstGeom prst="rect">
            <a:avLst/>
          </a:prstGeom>
        </p:spPr>
      </p:pic>
    </p:spTree>
    <p:extLst>
      <p:ext uri="{BB962C8B-B14F-4D97-AF65-F5344CB8AC3E}">
        <p14:creationId xmlns:p14="http://schemas.microsoft.com/office/powerpoint/2010/main" val="12039079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just">
              <a:lnSpc>
                <a:spcPct val="80000"/>
              </a:lnSpc>
              <a:spcBef>
                <a:spcPct val="20000"/>
              </a:spcBef>
            </a:pPr>
            <a:r>
              <a:rPr lang="es-ES" sz="4000" b="1" dirty="0">
                <a:solidFill>
                  <a:srgbClr val="000D63"/>
                </a:solidFill>
                <a:latin typeface="+mn-lt"/>
                <a:ea typeface="+mn-ea"/>
                <a:cs typeface="+mn-cs"/>
              </a:rPr>
              <a:t>3. A futuro: cuestiones pendientes</a:t>
            </a:r>
          </a:p>
        </p:txBody>
      </p:sp>
      <p:sp>
        <p:nvSpPr>
          <p:cNvPr id="3" name="Marcador de contenido 2"/>
          <p:cNvSpPr>
            <a:spLocks noGrp="1"/>
          </p:cNvSpPr>
          <p:nvPr>
            <p:ph idx="1"/>
          </p:nvPr>
        </p:nvSpPr>
        <p:spPr>
          <a:xfrm>
            <a:off x="534432" y="1333153"/>
            <a:ext cx="9619774" cy="4991131"/>
          </a:xfrm>
        </p:spPr>
        <p:txBody>
          <a:bodyPr>
            <a:noAutofit/>
          </a:bodyPr>
          <a:lstStyle/>
          <a:p>
            <a:pPr marL="0" indent="0" algn="just">
              <a:buNone/>
            </a:pPr>
            <a:r>
              <a:rPr lang="es-ES" sz="2800" dirty="0" smtClean="0">
                <a:solidFill>
                  <a:srgbClr val="000D63"/>
                </a:solidFill>
              </a:rPr>
              <a:t>i) Análisis </a:t>
            </a:r>
            <a:r>
              <a:rPr lang="es-ES" sz="2800" dirty="0">
                <a:solidFill>
                  <a:srgbClr val="000D63"/>
                </a:solidFill>
              </a:rPr>
              <a:t>de cómo queremos que se desarrollen nuestros órganos colegiados.</a:t>
            </a:r>
          </a:p>
          <a:p>
            <a:pPr marL="0" indent="0" algn="just">
              <a:buNone/>
            </a:pPr>
            <a:r>
              <a:rPr lang="es-ES" sz="2800" dirty="0" smtClean="0">
                <a:solidFill>
                  <a:srgbClr val="000D63"/>
                </a:solidFill>
              </a:rPr>
              <a:t>ii) Normativa </a:t>
            </a:r>
            <a:r>
              <a:rPr lang="es-ES" sz="2800" dirty="0">
                <a:solidFill>
                  <a:srgbClr val="000D63"/>
                </a:solidFill>
              </a:rPr>
              <a:t>que busque el consenso en la Universidad y sometida a información pública de la comunidad universitaria.</a:t>
            </a:r>
          </a:p>
          <a:p>
            <a:pPr marL="0" indent="0" algn="just">
              <a:buNone/>
            </a:pPr>
            <a:r>
              <a:rPr lang="es-ES" sz="2800" dirty="0" smtClean="0">
                <a:solidFill>
                  <a:srgbClr val="000D63"/>
                </a:solidFill>
              </a:rPr>
              <a:t>iii) Equipos </a:t>
            </a:r>
            <a:r>
              <a:rPr lang="es-ES" sz="2800" dirty="0">
                <a:solidFill>
                  <a:srgbClr val="000D63"/>
                </a:solidFill>
              </a:rPr>
              <a:t>jurídicos &amp; equipos técnicos (sistemas de comunicaciones, informática)</a:t>
            </a:r>
          </a:p>
          <a:p>
            <a:pPr marL="0" indent="0" algn="just">
              <a:buNone/>
            </a:pPr>
            <a:r>
              <a:rPr lang="es-ES" sz="2800" dirty="0" smtClean="0">
                <a:solidFill>
                  <a:srgbClr val="000D63"/>
                </a:solidFill>
              </a:rPr>
              <a:t>iv) Gestor </a:t>
            </a:r>
            <a:r>
              <a:rPr lang="es-ES" sz="2800" dirty="0">
                <a:solidFill>
                  <a:srgbClr val="000D63"/>
                </a:solidFill>
              </a:rPr>
              <a:t>de órganos colegiados o soluciones individuales (convocatoria, votaciones, etc.)</a:t>
            </a:r>
          </a:p>
          <a:p>
            <a:pPr marL="0" indent="0" algn="just">
              <a:buNone/>
            </a:pPr>
            <a:r>
              <a:rPr lang="es-ES" sz="2800" dirty="0" smtClean="0">
                <a:solidFill>
                  <a:srgbClr val="000D63"/>
                </a:solidFill>
              </a:rPr>
              <a:t>v) Documentación </a:t>
            </a:r>
            <a:r>
              <a:rPr lang="es-ES" sz="2800" dirty="0">
                <a:solidFill>
                  <a:srgbClr val="000D63"/>
                </a:solidFill>
              </a:rPr>
              <a:t>administrativa electrónica </a:t>
            </a:r>
            <a:r>
              <a:rPr lang="es-ES" sz="2800" dirty="0">
                <a:solidFill>
                  <a:srgbClr val="000D63"/>
                </a:solidFill>
                <a:sym typeface="Wingdings" panose="05000000000000000000" pitchFamily="2" charset="2"/>
              </a:rPr>
              <a:t> Archivo Electrónico Único </a:t>
            </a:r>
            <a:endParaRPr lang="es-ES" sz="2800" dirty="0" smtClean="0">
              <a:solidFill>
                <a:srgbClr val="000D63"/>
              </a:solidFill>
              <a:sym typeface="Wingdings" panose="05000000000000000000" pitchFamily="2" charset="2"/>
            </a:endParaRPr>
          </a:p>
          <a:p>
            <a:pPr marL="0" indent="0" algn="just">
              <a:buNone/>
            </a:pPr>
            <a:r>
              <a:rPr lang="es-ES" sz="2800" dirty="0" smtClean="0">
                <a:solidFill>
                  <a:srgbClr val="000D63"/>
                </a:solidFill>
                <a:sym typeface="Wingdings" panose="05000000000000000000" pitchFamily="2" charset="2"/>
              </a:rPr>
              <a:t>vi) Con tranquilidad, no hay un límite temporal que debamos </a:t>
            </a:r>
            <a:r>
              <a:rPr lang="es-ES" sz="2800" dirty="0" smtClean="0">
                <a:solidFill>
                  <a:srgbClr val="000D63"/>
                </a:solidFill>
                <a:sym typeface="Wingdings" panose="05000000000000000000" pitchFamily="2" charset="2"/>
              </a:rPr>
              <a:t>cumplir respecto de la “asistencia </a:t>
            </a:r>
            <a:r>
              <a:rPr lang="es-ES" sz="2800" smtClean="0">
                <a:solidFill>
                  <a:srgbClr val="000D63"/>
                </a:solidFill>
                <a:sym typeface="Wingdings" panose="05000000000000000000" pitchFamily="2" charset="2"/>
              </a:rPr>
              <a:t>a distancia”. </a:t>
            </a:r>
            <a:r>
              <a:rPr lang="es-ES" sz="2800" dirty="0" smtClean="0">
                <a:solidFill>
                  <a:srgbClr val="000D63"/>
                </a:solidFill>
                <a:sym typeface="Wingdings" panose="05000000000000000000" pitchFamily="2" charset="2"/>
              </a:rPr>
              <a:t>Sobre todo, con SEGURIDAD DIGITAL.</a:t>
            </a:r>
            <a:endParaRPr lang="es-ES" sz="2800" dirty="0">
              <a:solidFill>
                <a:srgbClr val="000D63"/>
              </a:solidFill>
            </a:endParaRPr>
          </a:p>
        </p:txBody>
      </p:sp>
    </p:spTree>
    <p:extLst>
      <p:ext uri="{BB962C8B-B14F-4D97-AF65-F5344CB8AC3E}">
        <p14:creationId xmlns:p14="http://schemas.microsoft.com/office/powerpoint/2010/main" val="32771531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acronimo_nombre1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494" y="4213473"/>
            <a:ext cx="5616624" cy="561186"/>
          </a:xfrm>
          <a:prstGeom prst="rect">
            <a:avLst/>
          </a:prstGeom>
        </p:spPr>
      </p:pic>
      <p:sp>
        <p:nvSpPr>
          <p:cNvPr id="2" name="Título 1"/>
          <p:cNvSpPr>
            <a:spLocks noGrp="1"/>
          </p:cNvSpPr>
          <p:nvPr>
            <p:ph type="ctrTitle"/>
          </p:nvPr>
        </p:nvSpPr>
        <p:spPr>
          <a:xfrm>
            <a:off x="801648" y="2325003"/>
            <a:ext cx="9085342" cy="1621111"/>
          </a:xfrm>
        </p:spPr>
        <p:txBody>
          <a:bodyPr>
            <a:normAutofit/>
          </a:bodyPr>
          <a:lstStyle/>
          <a:p>
            <a:pPr>
              <a:spcBef>
                <a:spcPct val="20000"/>
              </a:spcBef>
            </a:pPr>
            <a:r>
              <a:rPr lang="es-ES" sz="4800" dirty="0">
                <a:solidFill>
                  <a:srgbClr val="000D63"/>
                </a:solidFill>
                <a:latin typeface="+mn-lt"/>
                <a:ea typeface="+mn-ea"/>
                <a:cs typeface="+mn-cs"/>
              </a:rPr>
              <a:t>Muchas gracias por su atención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4432" y="829097"/>
            <a:ext cx="9619774" cy="1260475"/>
          </a:xfrm>
        </p:spPr>
        <p:txBody>
          <a:bodyPr>
            <a:normAutofit/>
          </a:bodyPr>
          <a:lstStyle/>
          <a:p>
            <a:pPr marL="521436" lvl="1" algn="ctr"/>
            <a:r>
              <a:rPr lang="es-ES" sz="4000" b="1" kern="1200" dirty="0" smtClean="0">
                <a:solidFill>
                  <a:srgbClr val="000D63"/>
                </a:solidFill>
                <a:latin typeface="+mn-lt"/>
                <a:ea typeface="+mn-ea"/>
                <a:cs typeface="+mn-cs"/>
              </a:rPr>
              <a:t>1.1. </a:t>
            </a:r>
            <a:r>
              <a:rPr lang="es-ES" sz="4000" b="1" kern="1200" dirty="0">
                <a:solidFill>
                  <a:srgbClr val="000D63"/>
                </a:solidFill>
                <a:latin typeface="+mn-lt"/>
                <a:ea typeface="+mn-ea"/>
                <a:cs typeface="+mn-cs"/>
              </a:rPr>
              <a:t>A</a:t>
            </a:r>
            <a:r>
              <a:rPr lang="es-ES" sz="4000" b="1" kern="1200" dirty="0" smtClean="0">
                <a:solidFill>
                  <a:srgbClr val="000D63"/>
                </a:solidFill>
                <a:latin typeface="+mn-lt"/>
                <a:ea typeface="+mn-ea"/>
                <a:cs typeface="+mn-cs"/>
              </a:rPr>
              <a:t>lcance </a:t>
            </a:r>
            <a:r>
              <a:rPr lang="es-ES" sz="4000" b="1" kern="1200" dirty="0">
                <a:solidFill>
                  <a:srgbClr val="000D63"/>
                </a:solidFill>
                <a:latin typeface="+mn-lt"/>
                <a:ea typeface="+mn-ea"/>
                <a:cs typeface="+mn-cs"/>
              </a:rPr>
              <a:t>de la </a:t>
            </a:r>
            <a:r>
              <a:rPr lang="es-ES" sz="4000" b="1" kern="1200" dirty="0" smtClean="0">
                <a:solidFill>
                  <a:srgbClr val="000D63"/>
                </a:solidFill>
                <a:latin typeface="+mn-lt"/>
                <a:ea typeface="+mn-ea"/>
                <a:cs typeface="+mn-cs"/>
              </a:rPr>
              <a:t>reforma</a:t>
            </a:r>
            <a:endParaRPr lang="es-ES" sz="4000" dirty="0"/>
          </a:p>
        </p:txBody>
      </p:sp>
      <p:sp>
        <p:nvSpPr>
          <p:cNvPr id="3" name="Marcador de contenido 2"/>
          <p:cNvSpPr>
            <a:spLocks noGrp="1"/>
          </p:cNvSpPr>
          <p:nvPr>
            <p:ph idx="1"/>
          </p:nvPr>
        </p:nvSpPr>
        <p:spPr/>
        <p:txBody>
          <a:bodyPr>
            <a:normAutofit lnSpcReduction="10000"/>
          </a:bodyPr>
          <a:lstStyle/>
          <a:p>
            <a:pPr marL="0" indent="0">
              <a:buNone/>
            </a:pPr>
            <a:endParaRPr lang="es-ES" dirty="0" smtClean="0"/>
          </a:p>
          <a:p>
            <a:pPr marL="521436" lvl="1" indent="0" algn="just">
              <a:buNone/>
            </a:pPr>
            <a:r>
              <a:rPr lang="es-ES" sz="3500" dirty="0" smtClean="0">
                <a:solidFill>
                  <a:srgbClr val="000D63"/>
                </a:solidFill>
              </a:rPr>
              <a:t>Integrar </a:t>
            </a:r>
            <a:r>
              <a:rPr lang="es-ES" sz="3500" i="1" dirty="0">
                <a:solidFill>
                  <a:srgbClr val="000D63"/>
                </a:solidFill>
              </a:rPr>
              <a:t>“materias que demandaban una </a:t>
            </a:r>
            <a:r>
              <a:rPr lang="es-ES" sz="3500" b="1" i="1" dirty="0">
                <a:solidFill>
                  <a:srgbClr val="000D63"/>
                </a:solidFill>
              </a:rPr>
              <a:t>regulación </a:t>
            </a:r>
            <a:r>
              <a:rPr lang="es-ES" sz="3500" b="1" i="1" dirty="0" smtClean="0">
                <a:solidFill>
                  <a:srgbClr val="000D63"/>
                </a:solidFill>
              </a:rPr>
              <a:t>unitaria</a:t>
            </a:r>
            <a:r>
              <a:rPr lang="es-ES" sz="3500" i="1" dirty="0" smtClean="0">
                <a:solidFill>
                  <a:srgbClr val="000D63"/>
                </a:solidFill>
              </a:rPr>
              <a:t>” (…)</a:t>
            </a:r>
            <a:r>
              <a:rPr lang="es-ES" sz="3500" dirty="0" smtClean="0">
                <a:solidFill>
                  <a:srgbClr val="000D63"/>
                </a:solidFill>
              </a:rPr>
              <a:t> </a:t>
            </a:r>
            <a:r>
              <a:rPr lang="es-ES" sz="3500" i="1" dirty="0">
                <a:solidFill>
                  <a:srgbClr val="000D63"/>
                </a:solidFill>
              </a:rPr>
              <a:t>“como corresponde con un entorno en el que la utilización de los </a:t>
            </a:r>
            <a:r>
              <a:rPr lang="es-ES" sz="3500" b="1" i="1" dirty="0">
                <a:solidFill>
                  <a:srgbClr val="000D63"/>
                </a:solidFill>
              </a:rPr>
              <a:t>medios electrónicos</a:t>
            </a:r>
            <a:r>
              <a:rPr lang="es-ES" sz="3500" i="1" dirty="0">
                <a:solidFill>
                  <a:srgbClr val="000D63"/>
                </a:solidFill>
              </a:rPr>
              <a:t> ha de ser lo habitual, como la firma y sedes electrónicas, el intercambio electrónico de datos en entornos cerrados de comunicación y la actuación administrativa automatizada</a:t>
            </a:r>
            <a:r>
              <a:rPr lang="es-ES" sz="3500" i="1" dirty="0" smtClean="0">
                <a:solidFill>
                  <a:srgbClr val="000D63"/>
                </a:solidFill>
              </a:rPr>
              <a:t>”</a:t>
            </a:r>
          </a:p>
          <a:p>
            <a:pPr marL="521436" lvl="1" indent="0" algn="just">
              <a:buNone/>
            </a:pPr>
            <a:r>
              <a:rPr lang="es-ES" sz="3500" i="1" dirty="0" smtClean="0">
                <a:solidFill>
                  <a:srgbClr val="000D63"/>
                </a:solidFill>
              </a:rPr>
              <a:t> </a:t>
            </a:r>
            <a:r>
              <a:rPr lang="es-ES" sz="3500" dirty="0" smtClean="0">
                <a:solidFill>
                  <a:srgbClr val="000D63"/>
                </a:solidFill>
              </a:rPr>
              <a:t> (Preámbulo Ley 40/2015)</a:t>
            </a:r>
            <a:endParaRPr lang="es-ES" sz="3500" dirty="0">
              <a:solidFill>
                <a:srgbClr val="000D63"/>
              </a:solidFill>
            </a:endParaRPr>
          </a:p>
          <a:p>
            <a:pPr marL="0" indent="0">
              <a:buNone/>
            </a:pPr>
            <a:endParaRPr lang="es-ES" dirty="0" smtClean="0"/>
          </a:p>
          <a:p>
            <a:pPr marL="0" indent="0">
              <a:buNone/>
            </a:pPr>
            <a:endParaRPr lang="es-ES" dirty="0"/>
          </a:p>
        </p:txBody>
      </p:sp>
    </p:spTree>
    <p:extLst>
      <p:ext uri="{BB962C8B-B14F-4D97-AF65-F5344CB8AC3E}">
        <p14:creationId xmlns:p14="http://schemas.microsoft.com/office/powerpoint/2010/main" val="7569845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8807" y="933102"/>
            <a:ext cx="9619774" cy="1260475"/>
          </a:xfrm>
        </p:spPr>
        <p:txBody>
          <a:bodyPr>
            <a:noAutofit/>
          </a:bodyPr>
          <a:lstStyle/>
          <a:p>
            <a:pPr marL="521436" lvl="1" algn="ctr"/>
            <a:r>
              <a:rPr lang="es-ES" sz="4000" b="1" kern="1200" dirty="0" smtClean="0">
                <a:solidFill>
                  <a:srgbClr val="000D63"/>
                </a:solidFill>
                <a:latin typeface="+mn-lt"/>
                <a:ea typeface="+mn-ea"/>
                <a:cs typeface="+mn-cs"/>
              </a:rPr>
              <a:t>1.2. Modificaciones </a:t>
            </a:r>
            <a:r>
              <a:rPr lang="es-ES" sz="4000" b="1" kern="1200" dirty="0">
                <a:solidFill>
                  <a:srgbClr val="000D63"/>
                </a:solidFill>
                <a:latin typeface="+mn-lt"/>
                <a:ea typeface="+mn-ea"/>
                <a:cs typeface="+mn-cs"/>
              </a:rPr>
              <a:t>en la regulación de los órganos colegiados</a:t>
            </a:r>
          </a:p>
        </p:txBody>
      </p:sp>
      <p:sp>
        <p:nvSpPr>
          <p:cNvPr id="3" name="Marcador de contenido 2"/>
          <p:cNvSpPr>
            <a:spLocks noGrp="1"/>
          </p:cNvSpPr>
          <p:nvPr>
            <p:ph idx="1"/>
          </p:nvPr>
        </p:nvSpPr>
        <p:spPr>
          <a:xfrm>
            <a:off x="568807" y="2413273"/>
            <a:ext cx="9619774" cy="4991131"/>
          </a:xfrm>
        </p:spPr>
        <p:txBody>
          <a:bodyPr>
            <a:normAutofit/>
          </a:bodyPr>
          <a:lstStyle/>
          <a:p>
            <a:pPr marL="521436" lvl="1" indent="0" algn="just">
              <a:buNone/>
            </a:pPr>
            <a:endParaRPr lang="es-ES" sz="3500" dirty="0" smtClean="0">
              <a:solidFill>
                <a:srgbClr val="000D63"/>
              </a:solidFill>
            </a:endParaRPr>
          </a:p>
          <a:p>
            <a:pPr marL="521436" lvl="1" indent="0" algn="just">
              <a:buNone/>
            </a:pPr>
            <a:r>
              <a:rPr lang="es-ES" sz="3500" dirty="0" smtClean="0">
                <a:solidFill>
                  <a:srgbClr val="000D63"/>
                </a:solidFill>
                <a:sym typeface="Wingdings" panose="05000000000000000000" pitchFamily="2" charset="2"/>
              </a:rPr>
              <a:t> </a:t>
            </a:r>
            <a:r>
              <a:rPr lang="es-ES" sz="3500" dirty="0" smtClean="0">
                <a:solidFill>
                  <a:srgbClr val="000D63"/>
                </a:solidFill>
              </a:rPr>
              <a:t>Racionalización </a:t>
            </a:r>
            <a:r>
              <a:rPr lang="es-ES" sz="3500" dirty="0">
                <a:solidFill>
                  <a:srgbClr val="000D63"/>
                </a:solidFill>
              </a:rPr>
              <a:t>(no duplicidad de órganos)</a:t>
            </a:r>
          </a:p>
          <a:p>
            <a:pPr marL="521436" lvl="1" indent="0" algn="just">
              <a:buNone/>
            </a:pPr>
            <a:r>
              <a:rPr lang="es-ES" sz="3500" dirty="0" smtClean="0">
                <a:solidFill>
                  <a:srgbClr val="000D63"/>
                </a:solidFill>
                <a:sym typeface="Wingdings" panose="05000000000000000000" pitchFamily="2" charset="2"/>
              </a:rPr>
              <a:t> </a:t>
            </a:r>
            <a:r>
              <a:rPr lang="es-ES" sz="3500" dirty="0" smtClean="0">
                <a:solidFill>
                  <a:srgbClr val="000D63"/>
                </a:solidFill>
              </a:rPr>
              <a:t>Transparencia </a:t>
            </a:r>
            <a:r>
              <a:rPr lang="es-ES" sz="3500" dirty="0">
                <a:solidFill>
                  <a:srgbClr val="000D63"/>
                </a:solidFill>
              </a:rPr>
              <a:t>(publicación de acuerdo de creación y normas de funcionamiento)</a:t>
            </a:r>
          </a:p>
          <a:p>
            <a:pPr marL="521436" lvl="1" indent="0" algn="just">
              <a:buNone/>
            </a:pPr>
            <a:r>
              <a:rPr lang="es-ES" sz="3500" dirty="0" smtClean="0">
                <a:solidFill>
                  <a:srgbClr val="000D63"/>
                </a:solidFill>
                <a:sym typeface="Wingdings" panose="05000000000000000000" pitchFamily="2" charset="2"/>
              </a:rPr>
              <a:t> </a:t>
            </a:r>
            <a:r>
              <a:rPr lang="es-ES" sz="3500" dirty="0" smtClean="0">
                <a:solidFill>
                  <a:srgbClr val="000D63"/>
                </a:solidFill>
              </a:rPr>
              <a:t>Uso </a:t>
            </a:r>
            <a:r>
              <a:rPr lang="es-ES" sz="3500" dirty="0">
                <a:solidFill>
                  <a:srgbClr val="000D63"/>
                </a:solidFill>
              </a:rPr>
              <a:t>de medios electrónicos en la gestión de las sesiones del órgano</a:t>
            </a:r>
          </a:p>
        </p:txBody>
      </p:sp>
    </p:spTree>
    <p:extLst>
      <p:ext uri="{BB962C8B-B14F-4D97-AF65-F5344CB8AC3E}">
        <p14:creationId xmlns:p14="http://schemas.microsoft.com/office/powerpoint/2010/main" val="1658502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34432" y="469057"/>
            <a:ext cx="9619774" cy="6696743"/>
          </a:xfrm>
        </p:spPr>
        <p:txBody>
          <a:bodyPr/>
          <a:lstStyle/>
          <a:p>
            <a:pPr marL="0" indent="0" algn="ctr">
              <a:buNone/>
            </a:pPr>
            <a:endParaRPr lang="es-ES" i="1" dirty="0" smtClean="0">
              <a:solidFill>
                <a:srgbClr val="000D63"/>
              </a:solidFill>
            </a:endParaRPr>
          </a:p>
          <a:p>
            <a:pPr marL="0" indent="0" algn="ctr">
              <a:buNone/>
            </a:pPr>
            <a:r>
              <a:rPr lang="es-ES" dirty="0" smtClean="0">
                <a:solidFill>
                  <a:srgbClr val="000D63"/>
                </a:solidFill>
              </a:rPr>
              <a:t>Órganos colegiados vs. Grupos de trabajo</a:t>
            </a:r>
            <a:endParaRPr lang="es-ES" dirty="0">
              <a:solidFill>
                <a:srgbClr val="000D63"/>
              </a:solidFill>
            </a:endParaRPr>
          </a:p>
          <a:p>
            <a:pPr marL="0" indent="0" algn="ctr">
              <a:buNone/>
            </a:pPr>
            <a:endParaRPr lang="es-ES" i="1" dirty="0">
              <a:solidFill>
                <a:srgbClr val="000D63"/>
              </a:solidFill>
            </a:endParaRPr>
          </a:p>
          <a:p>
            <a:pPr marL="0" indent="0" algn="ctr">
              <a:buNone/>
            </a:pPr>
            <a:r>
              <a:rPr lang="es-ES" i="1" dirty="0" smtClean="0">
                <a:solidFill>
                  <a:srgbClr val="000D63"/>
                </a:solidFill>
              </a:rPr>
              <a:t>“</a:t>
            </a:r>
            <a:r>
              <a:rPr lang="es-ES" i="1" dirty="0">
                <a:solidFill>
                  <a:srgbClr val="000D63"/>
                </a:solidFill>
              </a:rPr>
              <a:t>son órganos colegiados aquellos que se creen formalmente y estén integrados por tres o más personas, a los que se le atribuyan funciones administrativas de decisión, propuesta, asesoramiento, seguimiento o control” </a:t>
            </a:r>
            <a:endParaRPr lang="es-ES" i="1" dirty="0" smtClean="0">
              <a:solidFill>
                <a:srgbClr val="000D63"/>
              </a:solidFill>
            </a:endParaRPr>
          </a:p>
          <a:p>
            <a:pPr marL="0" indent="0" algn="ctr">
              <a:buNone/>
            </a:pPr>
            <a:r>
              <a:rPr lang="es-ES" dirty="0" smtClean="0">
                <a:solidFill>
                  <a:srgbClr val="000D63"/>
                </a:solidFill>
              </a:rPr>
              <a:t>(</a:t>
            </a:r>
            <a:r>
              <a:rPr lang="es-ES" dirty="0">
                <a:solidFill>
                  <a:srgbClr val="000D63"/>
                </a:solidFill>
              </a:rPr>
              <a:t>artículo 38 LOFAGE</a:t>
            </a:r>
            <a:r>
              <a:rPr lang="es-ES" dirty="0" smtClean="0">
                <a:solidFill>
                  <a:srgbClr val="000D63"/>
                </a:solidFill>
              </a:rPr>
              <a:t>)</a:t>
            </a:r>
          </a:p>
          <a:p>
            <a:pPr marL="0" indent="0" algn="ctr">
              <a:buNone/>
            </a:pPr>
            <a:endParaRPr lang="es-ES" dirty="0">
              <a:solidFill>
                <a:srgbClr val="000D63"/>
              </a:solidFill>
            </a:endParaRPr>
          </a:p>
          <a:p>
            <a:endParaRPr lang="es-ES" dirty="0"/>
          </a:p>
        </p:txBody>
      </p:sp>
    </p:spTree>
    <p:extLst>
      <p:ext uri="{BB962C8B-B14F-4D97-AF65-F5344CB8AC3E}">
        <p14:creationId xmlns:p14="http://schemas.microsoft.com/office/powerpoint/2010/main" val="30216647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34432" y="253033"/>
            <a:ext cx="9619774" cy="4991131"/>
          </a:xfrm>
        </p:spPr>
        <p:txBody>
          <a:bodyPr>
            <a:noAutofit/>
          </a:bodyPr>
          <a:lstStyle/>
          <a:p>
            <a:pPr marL="0" indent="0" algn="just">
              <a:buNone/>
            </a:pPr>
            <a:endParaRPr lang="es-ES" sz="3500" b="1" dirty="0">
              <a:solidFill>
                <a:srgbClr val="000D63"/>
              </a:solidFill>
            </a:endParaRPr>
          </a:p>
          <a:p>
            <a:pPr marL="0" indent="0" algn="ctr">
              <a:buNone/>
            </a:pPr>
            <a:r>
              <a:rPr lang="es-ES" sz="3500" b="1" dirty="0" smtClean="0">
                <a:solidFill>
                  <a:srgbClr val="000D63"/>
                </a:solidFill>
              </a:rPr>
              <a:t>Modificaciones en materia de organización</a:t>
            </a:r>
          </a:p>
          <a:p>
            <a:pPr marL="0" indent="0" algn="just">
              <a:buNone/>
            </a:pPr>
            <a:endParaRPr lang="es-ES" sz="3500" dirty="0">
              <a:solidFill>
                <a:srgbClr val="000D63"/>
              </a:solidFill>
            </a:endParaRPr>
          </a:p>
          <a:p>
            <a:pPr marL="0" indent="0" algn="just">
              <a:buNone/>
            </a:pPr>
            <a:r>
              <a:rPr lang="es-ES" sz="3200" dirty="0" smtClean="0">
                <a:solidFill>
                  <a:srgbClr val="000D63"/>
                </a:solidFill>
              </a:rPr>
              <a:t>Han </a:t>
            </a:r>
            <a:r>
              <a:rPr lang="es-ES" sz="3200" dirty="0">
                <a:solidFill>
                  <a:srgbClr val="000D63"/>
                </a:solidFill>
              </a:rPr>
              <a:t>desaparecido expresamente de la norma todos aquellos preceptos que habían resultado contrarios al orden constitucional por Sentencia del Tribunal Constitucional 50/1999, de 6 de </a:t>
            </a:r>
            <a:r>
              <a:rPr lang="es-ES" sz="3200" dirty="0" smtClean="0">
                <a:solidFill>
                  <a:srgbClr val="000D63"/>
                </a:solidFill>
              </a:rPr>
              <a:t>abril: </a:t>
            </a:r>
          </a:p>
          <a:p>
            <a:pPr marL="0" indent="0" algn="just">
              <a:buNone/>
            </a:pPr>
            <a:endParaRPr lang="es-ES" sz="2900" dirty="0" smtClean="0">
              <a:solidFill>
                <a:srgbClr val="000D63"/>
              </a:solidFill>
            </a:endParaRPr>
          </a:p>
          <a:p>
            <a:pPr algn="just">
              <a:buFontTx/>
              <a:buChar char="-"/>
            </a:pPr>
            <a:r>
              <a:rPr lang="es-ES" sz="2900" dirty="0" smtClean="0">
                <a:solidFill>
                  <a:srgbClr val="000D63"/>
                </a:solidFill>
              </a:rPr>
              <a:t>Artículos 23 y 24 (Presidente y miembros)</a:t>
            </a:r>
          </a:p>
          <a:p>
            <a:pPr algn="just">
              <a:buFontTx/>
              <a:buChar char="-"/>
            </a:pPr>
            <a:r>
              <a:rPr lang="es-ES" sz="2900" dirty="0" smtClean="0">
                <a:solidFill>
                  <a:srgbClr val="000D63"/>
                </a:solidFill>
              </a:rPr>
              <a:t>Artículo 25.2 y 3 (Nombramiento </a:t>
            </a:r>
            <a:r>
              <a:rPr lang="es-ES" sz="2900" dirty="0">
                <a:solidFill>
                  <a:srgbClr val="000D63"/>
                </a:solidFill>
              </a:rPr>
              <a:t>y funciones del </a:t>
            </a:r>
            <a:r>
              <a:rPr lang="es-ES" sz="2900" dirty="0" smtClean="0">
                <a:solidFill>
                  <a:srgbClr val="000D63"/>
                </a:solidFill>
              </a:rPr>
              <a:t>Secretario</a:t>
            </a:r>
          </a:p>
          <a:p>
            <a:pPr algn="just">
              <a:buFontTx/>
              <a:buChar char="-"/>
            </a:pPr>
            <a:r>
              <a:rPr lang="es-ES" sz="2900" dirty="0" smtClean="0">
                <a:solidFill>
                  <a:srgbClr val="000D63"/>
                </a:solidFill>
              </a:rPr>
              <a:t>Artículo 27.2 y 5</a:t>
            </a:r>
            <a:r>
              <a:rPr lang="es-ES" sz="2900" dirty="0">
                <a:solidFill>
                  <a:srgbClr val="000D63"/>
                </a:solidFill>
              </a:rPr>
              <a:t> </a:t>
            </a:r>
            <a:r>
              <a:rPr lang="es-ES" sz="2900" dirty="0" smtClean="0">
                <a:solidFill>
                  <a:srgbClr val="000D63"/>
                </a:solidFill>
              </a:rPr>
              <a:t>(</a:t>
            </a:r>
            <a:r>
              <a:rPr lang="es-ES" sz="2900" dirty="0">
                <a:solidFill>
                  <a:srgbClr val="000D63"/>
                </a:solidFill>
              </a:rPr>
              <a:t>C</a:t>
            </a:r>
            <a:r>
              <a:rPr lang="es-ES" sz="2900" dirty="0" smtClean="0">
                <a:solidFill>
                  <a:srgbClr val="000D63"/>
                </a:solidFill>
              </a:rPr>
              <a:t>ontenido </a:t>
            </a:r>
            <a:r>
              <a:rPr lang="es-ES" sz="2900" dirty="0">
                <a:solidFill>
                  <a:srgbClr val="000D63"/>
                </a:solidFill>
              </a:rPr>
              <a:t>y aprobación del </a:t>
            </a:r>
            <a:r>
              <a:rPr lang="es-ES" sz="2900" dirty="0" smtClean="0">
                <a:solidFill>
                  <a:srgbClr val="000D63"/>
                </a:solidFill>
              </a:rPr>
              <a:t>acta).</a:t>
            </a:r>
          </a:p>
          <a:p>
            <a:pPr algn="just">
              <a:buFontTx/>
              <a:buChar char="-"/>
            </a:pPr>
            <a:r>
              <a:rPr lang="es-ES" sz="2900" dirty="0" smtClean="0">
                <a:solidFill>
                  <a:srgbClr val="000D63"/>
                </a:solidFill>
              </a:rPr>
              <a:t>Artículo 27.3 (</a:t>
            </a:r>
            <a:r>
              <a:rPr lang="es-ES" sz="2900" dirty="0">
                <a:solidFill>
                  <a:srgbClr val="000D63"/>
                </a:solidFill>
              </a:rPr>
              <a:t>F</a:t>
            </a:r>
            <a:r>
              <a:rPr lang="es-ES" sz="2900" dirty="0" smtClean="0">
                <a:solidFill>
                  <a:srgbClr val="000D63"/>
                </a:solidFill>
              </a:rPr>
              <a:t>ormulación </a:t>
            </a:r>
            <a:r>
              <a:rPr lang="es-ES" sz="2900" dirty="0">
                <a:solidFill>
                  <a:srgbClr val="000D63"/>
                </a:solidFill>
              </a:rPr>
              <a:t>del voto </a:t>
            </a:r>
            <a:r>
              <a:rPr lang="es-ES" sz="2900" dirty="0" smtClean="0">
                <a:solidFill>
                  <a:srgbClr val="000D63"/>
                </a:solidFill>
              </a:rPr>
              <a:t>particular).</a:t>
            </a:r>
            <a:endParaRPr lang="es-ES" sz="2900" dirty="0">
              <a:solidFill>
                <a:srgbClr val="000D63"/>
              </a:solidFill>
            </a:endParaRPr>
          </a:p>
          <a:p>
            <a:pPr marL="0" indent="0">
              <a:buNone/>
            </a:pPr>
            <a:endParaRPr lang="es-ES" sz="3500" dirty="0">
              <a:solidFill>
                <a:srgbClr val="000D63"/>
              </a:solidFill>
            </a:endParaRPr>
          </a:p>
        </p:txBody>
      </p:sp>
    </p:spTree>
    <p:extLst>
      <p:ext uri="{BB962C8B-B14F-4D97-AF65-F5344CB8AC3E}">
        <p14:creationId xmlns:p14="http://schemas.microsoft.com/office/powerpoint/2010/main" val="9221518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34432" y="397049"/>
            <a:ext cx="9619774" cy="6480720"/>
          </a:xfrm>
        </p:spPr>
        <p:txBody>
          <a:bodyPr>
            <a:normAutofit fontScale="62500" lnSpcReduction="20000"/>
          </a:bodyPr>
          <a:lstStyle/>
          <a:p>
            <a:pPr marL="0" indent="0" algn="ctr">
              <a:buNone/>
            </a:pPr>
            <a:r>
              <a:rPr lang="es-ES" sz="5800" b="1" dirty="0" smtClean="0">
                <a:solidFill>
                  <a:srgbClr val="000D63"/>
                </a:solidFill>
              </a:rPr>
              <a:t>Modificaciones en materia de funcionamiento</a:t>
            </a:r>
          </a:p>
          <a:p>
            <a:pPr marL="0" indent="0">
              <a:buNone/>
            </a:pPr>
            <a:endParaRPr lang="es-ES" sz="3500" dirty="0">
              <a:solidFill>
                <a:srgbClr val="000D63"/>
              </a:solidFill>
            </a:endParaRPr>
          </a:p>
          <a:p>
            <a:pPr marL="0" indent="0" algn="just">
              <a:buNone/>
            </a:pPr>
            <a:r>
              <a:rPr lang="es-ES" sz="4500" dirty="0">
                <a:solidFill>
                  <a:srgbClr val="000D63"/>
                </a:solidFill>
              </a:rPr>
              <a:t>Se ha eliminado de forma expresa en la </a:t>
            </a:r>
            <a:r>
              <a:rPr lang="es-ES" sz="4500" dirty="0" smtClean="0">
                <a:solidFill>
                  <a:srgbClr val="000D63"/>
                </a:solidFill>
              </a:rPr>
              <a:t>norma:</a:t>
            </a:r>
          </a:p>
          <a:p>
            <a:pPr marL="0" indent="0" algn="just">
              <a:buNone/>
            </a:pPr>
            <a:endParaRPr lang="es-ES" sz="4500" dirty="0" smtClean="0">
              <a:solidFill>
                <a:srgbClr val="000D63"/>
              </a:solidFill>
            </a:endParaRPr>
          </a:p>
          <a:p>
            <a:pPr algn="just">
              <a:buFont typeface="Arial" panose="020B0604020202020204" pitchFamily="34" charset="0"/>
              <a:buChar char="•"/>
            </a:pPr>
            <a:r>
              <a:rPr lang="es-ES" sz="4500" dirty="0" smtClean="0">
                <a:solidFill>
                  <a:srgbClr val="000D63"/>
                </a:solidFill>
              </a:rPr>
              <a:t>posibilidad </a:t>
            </a:r>
            <a:r>
              <a:rPr lang="es-ES" sz="4500" dirty="0">
                <a:solidFill>
                  <a:srgbClr val="000D63"/>
                </a:solidFill>
              </a:rPr>
              <a:t>que asistía a los miembros de la sesión de que figure en el acta el voto contrario al acuerdo adoptado, su abstención y los motivos que la justifiquen o el sentido de su voto favorable. </a:t>
            </a:r>
          </a:p>
          <a:p>
            <a:pPr marL="0" indent="0" algn="just">
              <a:buNone/>
            </a:pPr>
            <a:endParaRPr lang="es-ES" sz="4500" dirty="0">
              <a:solidFill>
                <a:srgbClr val="000D63"/>
              </a:solidFill>
            </a:endParaRPr>
          </a:p>
          <a:p>
            <a:pPr algn="just">
              <a:buFont typeface="Arial" panose="020B0604020202020204" pitchFamily="34" charset="0"/>
              <a:buChar char="•"/>
            </a:pPr>
            <a:r>
              <a:rPr lang="es-ES" sz="4500" dirty="0" smtClean="0">
                <a:solidFill>
                  <a:srgbClr val="000D63"/>
                </a:solidFill>
              </a:rPr>
              <a:t>derecho </a:t>
            </a:r>
            <a:r>
              <a:rPr lang="es-ES" sz="4500" dirty="0">
                <a:solidFill>
                  <a:srgbClr val="000D63"/>
                </a:solidFill>
              </a:rPr>
              <a:t>a solicitar la transcripción íntegra de su intervención o </a:t>
            </a:r>
            <a:r>
              <a:rPr lang="es-ES" sz="4500" dirty="0" smtClean="0">
                <a:solidFill>
                  <a:srgbClr val="000D63"/>
                </a:solidFill>
              </a:rPr>
              <a:t>propuesta.</a:t>
            </a:r>
          </a:p>
          <a:p>
            <a:pPr marL="0" indent="0" algn="just">
              <a:buNone/>
            </a:pPr>
            <a:endParaRPr lang="es-ES" sz="4500" dirty="0">
              <a:solidFill>
                <a:srgbClr val="000D63"/>
              </a:solidFill>
            </a:endParaRPr>
          </a:p>
          <a:p>
            <a:pPr marL="0" indent="0" algn="just">
              <a:buNone/>
            </a:pPr>
            <a:r>
              <a:rPr lang="es-ES" sz="4500" dirty="0">
                <a:solidFill>
                  <a:srgbClr val="000D63"/>
                </a:solidFill>
              </a:rPr>
              <a:t>Estos derechos deberán, en su caso, ser recogidos por los textos de los diferentes Reglamentos de organización y funcionamiento o normas de régimen interno que aprueben los órganos colegiados.</a:t>
            </a:r>
          </a:p>
          <a:p>
            <a:pPr marL="0" indent="0">
              <a:buNone/>
            </a:pPr>
            <a:endParaRPr lang="es-ES" sz="3500" dirty="0">
              <a:solidFill>
                <a:srgbClr val="000D63"/>
              </a:solidFill>
            </a:endParaRPr>
          </a:p>
          <a:p>
            <a:pPr marL="0" indent="0">
              <a:buNone/>
            </a:pPr>
            <a:endParaRPr lang="es-ES" sz="3500" dirty="0">
              <a:solidFill>
                <a:srgbClr val="000D63"/>
              </a:solidFill>
            </a:endParaRPr>
          </a:p>
          <a:p>
            <a:pPr marL="0" indent="0">
              <a:buNone/>
            </a:pPr>
            <a:endParaRPr lang="es-ES" dirty="0"/>
          </a:p>
        </p:txBody>
      </p:sp>
    </p:spTree>
    <p:extLst>
      <p:ext uri="{BB962C8B-B14F-4D97-AF65-F5344CB8AC3E}">
        <p14:creationId xmlns:p14="http://schemas.microsoft.com/office/powerpoint/2010/main" val="7568254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marL="521436" lvl="1" algn="ctr"/>
            <a:r>
              <a:rPr lang="es-ES" sz="4000" b="1" kern="1200" dirty="0" smtClean="0">
                <a:solidFill>
                  <a:srgbClr val="000D63"/>
                </a:solidFill>
                <a:latin typeface="+mn-lt"/>
                <a:ea typeface="+mn-ea"/>
                <a:cs typeface="+mn-cs"/>
              </a:rPr>
              <a:t>1.3. Novedades </a:t>
            </a:r>
            <a:r>
              <a:rPr lang="es-ES" sz="4000" b="1" kern="1200" dirty="0">
                <a:solidFill>
                  <a:srgbClr val="000D63"/>
                </a:solidFill>
                <a:latin typeface="+mn-lt"/>
                <a:ea typeface="+mn-ea"/>
                <a:cs typeface="+mn-cs"/>
              </a:rPr>
              <a:t>en materia de Administración </a:t>
            </a:r>
            <a:r>
              <a:rPr lang="es-ES" sz="4000" b="1" kern="1200" dirty="0" smtClean="0">
                <a:solidFill>
                  <a:srgbClr val="000D63"/>
                </a:solidFill>
                <a:latin typeface="+mn-lt"/>
                <a:ea typeface="+mn-ea"/>
                <a:cs typeface="+mn-cs"/>
              </a:rPr>
              <a:t>Electrónica</a:t>
            </a:r>
            <a:endParaRPr lang="es-ES" sz="4000" b="1" kern="1200" dirty="0">
              <a:solidFill>
                <a:srgbClr val="000D63"/>
              </a:solidFill>
              <a:latin typeface="+mn-lt"/>
              <a:ea typeface="+mn-ea"/>
              <a:cs typeface="+mn-cs"/>
            </a:endParaRPr>
          </a:p>
        </p:txBody>
      </p:sp>
      <p:sp>
        <p:nvSpPr>
          <p:cNvPr id="3" name="Marcador de contenido 2"/>
          <p:cNvSpPr>
            <a:spLocks noGrp="1"/>
          </p:cNvSpPr>
          <p:nvPr>
            <p:ph idx="1"/>
          </p:nvPr>
        </p:nvSpPr>
        <p:spPr/>
        <p:txBody>
          <a:bodyPr>
            <a:normAutofit/>
          </a:bodyPr>
          <a:lstStyle/>
          <a:p>
            <a:pPr marL="0" indent="0" algn="just">
              <a:buNone/>
            </a:pPr>
            <a:r>
              <a:rPr lang="es-ES" sz="2800" dirty="0">
                <a:solidFill>
                  <a:srgbClr val="000D63"/>
                </a:solidFill>
              </a:rPr>
              <a:t>Se generaliza el uso de los medios electrónicos para la convocatoria, constitución, celebración de sesiones, adopción de acuerdos y remisión de actas de los órganos colegiados.</a:t>
            </a:r>
          </a:p>
          <a:p>
            <a:pPr marL="0" indent="0" algn="just">
              <a:buNone/>
            </a:pPr>
            <a:endParaRPr lang="es-ES" sz="2800" dirty="0">
              <a:solidFill>
                <a:srgbClr val="000D63"/>
              </a:solidFill>
            </a:endParaRPr>
          </a:p>
          <a:p>
            <a:pPr marL="0" indent="0" algn="just">
              <a:buNone/>
            </a:pPr>
            <a:r>
              <a:rPr lang="es-ES" sz="2800" dirty="0" smtClean="0">
                <a:solidFill>
                  <a:srgbClr val="000D63"/>
                </a:solidFill>
              </a:rPr>
              <a:t>		1</a:t>
            </a:r>
            <a:r>
              <a:rPr lang="es-ES" sz="2800" dirty="0">
                <a:solidFill>
                  <a:srgbClr val="000D63"/>
                </a:solidFill>
              </a:rPr>
              <a:t>. </a:t>
            </a:r>
            <a:r>
              <a:rPr lang="es-ES" sz="2800" dirty="0" smtClean="0">
                <a:solidFill>
                  <a:srgbClr val="000D63"/>
                </a:solidFill>
              </a:rPr>
              <a:t>Funcionamiento </a:t>
            </a:r>
            <a:r>
              <a:rPr lang="es-ES" sz="2800" dirty="0">
                <a:solidFill>
                  <a:srgbClr val="000D63"/>
                </a:solidFill>
              </a:rPr>
              <a:t>presencial y/o a distancia</a:t>
            </a:r>
          </a:p>
          <a:p>
            <a:pPr marL="0" indent="0" algn="just">
              <a:buNone/>
            </a:pPr>
            <a:r>
              <a:rPr lang="es-ES" sz="2800" dirty="0" smtClean="0">
                <a:solidFill>
                  <a:srgbClr val="000D63"/>
                </a:solidFill>
              </a:rPr>
              <a:t>		2</a:t>
            </a:r>
            <a:r>
              <a:rPr lang="es-ES" sz="2800" dirty="0">
                <a:solidFill>
                  <a:srgbClr val="000D63"/>
                </a:solidFill>
              </a:rPr>
              <a:t>. </a:t>
            </a:r>
            <a:r>
              <a:rPr lang="es-ES" sz="2800" dirty="0" smtClean="0">
                <a:solidFill>
                  <a:srgbClr val="000D63"/>
                </a:solidFill>
              </a:rPr>
              <a:t>Convocatoria</a:t>
            </a:r>
          </a:p>
          <a:p>
            <a:pPr marL="0" indent="0" algn="just">
              <a:buNone/>
            </a:pPr>
            <a:r>
              <a:rPr lang="es-ES" sz="2800" dirty="0" smtClean="0">
                <a:solidFill>
                  <a:srgbClr val="000D63"/>
                </a:solidFill>
              </a:rPr>
              <a:t>		3. Durante la sesión…</a:t>
            </a:r>
            <a:endParaRPr lang="es-ES" sz="2800" dirty="0">
              <a:solidFill>
                <a:srgbClr val="000D63"/>
              </a:solidFill>
            </a:endParaRPr>
          </a:p>
          <a:p>
            <a:pPr marL="0" indent="0" algn="just">
              <a:buNone/>
            </a:pPr>
            <a:r>
              <a:rPr lang="es-ES" sz="2800" dirty="0" smtClean="0">
                <a:solidFill>
                  <a:srgbClr val="000D63"/>
                </a:solidFill>
              </a:rPr>
              <a:t>		4. </a:t>
            </a:r>
            <a:r>
              <a:rPr lang="es-ES" sz="2800" dirty="0">
                <a:solidFill>
                  <a:srgbClr val="000D63"/>
                </a:solidFill>
              </a:rPr>
              <a:t>Votaciones</a:t>
            </a:r>
          </a:p>
          <a:p>
            <a:pPr marL="0" indent="0" algn="just">
              <a:buNone/>
            </a:pPr>
            <a:r>
              <a:rPr lang="es-ES" sz="2800" dirty="0" smtClean="0">
                <a:solidFill>
                  <a:srgbClr val="000D63"/>
                </a:solidFill>
              </a:rPr>
              <a:t>		5. Acta de la sesión</a:t>
            </a:r>
          </a:p>
          <a:p>
            <a:pPr marL="0" indent="0" algn="just">
              <a:buNone/>
            </a:pPr>
            <a:r>
              <a:rPr lang="es-ES" sz="2800" dirty="0" smtClean="0">
                <a:solidFill>
                  <a:srgbClr val="000D63"/>
                </a:solidFill>
              </a:rPr>
              <a:t>		6. Certificados de acuerdos y de asistencia de miembros</a:t>
            </a:r>
            <a:endParaRPr lang="es-ES" sz="2800" dirty="0">
              <a:solidFill>
                <a:srgbClr val="000D63"/>
              </a:solidFill>
            </a:endParaRPr>
          </a:p>
        </p:txBody>
      </p:sp>
    </p:spTree>
    <p:extLst>
      <p:ext uri="{BB962C8B-B14F-4D97-AF65-F5344CB8AC3E}">
        <p14:creationId xmlns:p14="http://schemas.microsoft.com/office/powerpoint/2010/main" val="34609955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625</TotalTime>
  <Words>1514</Words>
  <Application>Microsoft Office PowerPoint</Application>
  <PresentationFormat>Personalizado</PresentationFormat>
  <Paragraphs>123</Paragraphs>
  <Slides>37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37</vt:i4>
      </vt:variant>
    </vt:vector>
  </HeadingPairs>
  <TitlesOfParts>
    <vt:vector size="41" baseType="lpstr">
      <vt:lpstr>Arial</vt:lpstr>
      <vt:lpstr>Calibri</vt:lpstr>
      <vt:lpstr>Wingdings</vt:lpstr>
      <vt:lpstr>Tema de Office</vt:lpstr>
      <vt:lpstr>Presentación de PowerPoint</vt:lpstr>
      <vt:lpstr>Presentación de PowerPoint</vt:lpstr>
      <vt:lpstr> 1. El funcionamiento de los órganos colegiados tras la entrada en vigor de las Leyes 39 y 40</vt:lpstr>
      <vt:lpstr>1.1. Alcance de la reforma</vt:lpstr>
      <vt:lpstr>1.2. Modificaciones en la regulación de los órganos colegiados</vt:lpstr>
      <vt:lpstr>Presentación de PowerPoint</vt:lpstr>
      <vt:lpstr>Presentación de PowerPoint</vt:lpstr>
      <vt:lpstr>Presentación de PowerPoint</vt:lpstr>
      <vt:lpstr>1.3. Novedades en materia de Administración Electrónica</vt:lpstr>
      <vt:lpstr>Funcionamiento presencial y/o a distancia</vt:lpstr>
      <vt:lpstr>Funcionamiento presencial y/o a distancia</vt:lpstr>
      <vt:lpstr>Convocatoria</vt:lpstr>
      <vt:lpstr>Convocatoria</vt:lpstr>
      <vt:lpstr>Durante la sesión…</vt:lpstr>
      <vt:lpstr>Votaciones</vt:lpstr>
      <vt:lpstr>Presentación de PowerPoint</vt:lpstr>
      <vt:lpstr>Presentación de PowerPoint</vt:lpstr>
      <vt:lpstr>Presentación de PowerPoint</vt:lpstr>
      <vt:lpstr>Acta de la sesión</vt:lpstr>
      <vt:lpstr>Certificados de acuerdos y de asistencia de miembros</vt:lpstr>
      <vt:lpstr>2. Y todo esto, ¿lo queremos hacer? ¿cómo lo hacemos? </vt:lpstr>
      <vt:lpstr>En la UC3M</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3. A futuro: cuestiones pendientes</vt:lpstr>
      <vt:lpstr>Muchas gracias por su atención</vt:lpstr>
    </vt:vector>
  </TitlesOfParts>
  <Company>lucass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Alvaro G5</dc:creator>
  <cp:lastModifiedBy>amassigo</cp:lastModifiedBy>
  <cp:revision>56</cp:revision>
  <dcterms:created xsi:type="dcterms:W3CDTF">2016-06-30T16:21:52Z</dcterms:created>
  <dcterms:modified xsi:type="dcterms:W3CDTF">2017-12-01T11:29:09Z</dcterms:modified>
</cp:coreProperties>
</file>